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395" r:id="rId2"/>
    <p:sldId id="379" r:id="rId3"/>
    <p:sldId id="270" r:id="rId4"/>
    <p:sldId id="284" r:id="rId5"/>
    <p:sldId id="411" r:id="rId6"/>
    <p:sldId id="406" r:id="rId7"/>
    <p:sldId id="388" r:id="rId8"/>
    <p:sldId id="391" r:id="rId9"/>
    <p:sldId id="397" r:id="rId10"/>
    <p:sldId id="400" r:id="rId11"/>
    <p:sldId id="401" r:id="rId12"/>
    <p:sldId id="404" r:id="rId13"/>
    <p:sldId id="264" r:id="rId14"/>
    <p:sldId id="403" r:id="rId15"/>
    <p:sldId id="407" r:id="rId16"/>
    <p:sldId id="408" r:id="rId17"/>
    <p:sldId id="409" r:id="rId18"/>
    <p:sldId id="410" r:id="rId19"/>
    <p:sldId id="303" r:id="rId20"/>
    <p:sldId id="301" r:id="rId21"/>
    <p:sldId id="304" r:id="rId22"/>
    <p:sldId id="381" r:id="rId23"/>
    <p:sldId id="382" r:id="rId24"/>
    <p:sldId id="383" r:id="rId25"/>
    <p:sldId id="389" r:id="rId26"/>
    <p:sldId id="390" r:id="rId27"/>
    <p:sldId id="402" r:id="rId28"/>
    <p:sldId id="412" r:id="rId2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FA1"/>
    <a:srgbClr val="CC0099"/>
    <a:srgbClr val="297F39"/>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26" autoAdjust="0"/>
    <p:restoredTop sz="95652" autoAdjust="0"/>
  </p:normalViewPr>
  <p:slideViewPr>
    <p:cSldViewPr snapToGrid="0">
      <p:cViewPr varScale="1">
        <p:scale>
          <a:sx n="85" d="100"/>
          <a:sy n="85" d="100"/>
        </p:scale>
        <p:origin x="62" y="264"/>
      </p:cViewPr>
      <p:guideLst>
        <p:guide orient="horz" pos="2160"/>
        <p:guide pos="2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500F9-7CD5-4ED9-A187-DE3878622B79}" type="datetimeFigureOut">
              <a:rPr lang="fr-FR" smtClean="0"/>
              <a:t>17/06/2017</a:t>
            </a:fld>
            <a:endParaRPr lang="fr-FR" dirty="0"/>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086CC-05CE-42DC-BF3C-F2288E6F8058}" type="slidenum">
              <a:rPr lang="fr-FR" smtClean="0"/>
              <a:t>‹N°›</a:t>
            </a:fld>
            <a:endParaRPr lang="fr-FR" dirty="0"/>
          </a:p>
        </p:txBody>
      </p:sp>
    </p:spTree>
    <p:extLst>
      <p:ext uri="{BB962C8B-B14F-4D97-AF65-F5344CB8AC3E}">
        <p14:creationId xmlns:p14="http://schemas.microsoft.com/office/powerpoint/2010/main" val="278734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effectLst/>
                <a:latin typeface="+mn-lt"/>
                <a:ea typeface="+mn-ea"/>
                <a:cs typeface="+mn-cs"/>
              </a:rPr>
              <a:t>Bonjour, je vais discuter avec vous de ma</a:t>
            </a:r>
            <a:r>
              <a:rPr lang="fr-FR" sz="1200" b="1" kern="1200" baseline="0" dirty="0" smtClean="0">
                <a:solidFill>
                  <a:schemeClr val="tx1"/>
                </a:solidFill>
                <a:effectLst/>
                <a:latin typeface="+mn-lt"/>
                <a:ea typeface="+mn-ea"/>
                <a:cs typeface="+mn-cs"/>
              </a:rPr>
              <a:t> thèse de master 2 qui porte sur l’impact des …. I</a:t>
            </a:r>
            <a:r>
              <a:rPr lang="fr-FR" sz="1200" b="1" kern="1200" dirty="0" smtClean="0">
                <a:solidFill>
                  <a:schemeClr val="tx1"/>
                </a:solidFill>
                <a:effectLst/>
                <a:latin typeface="+mn-lt"/>
                <a:ea typeface="+mn-ea"/>
                <a:cs typeface="+mn-cs"/>
              </a:rPr>
              <a:t>l y a tout juste 60 ans le premier satellite « spoutnik 1 » était mise en orbite et permettait d’acquérir les premières donnée gravimétriques de basses </a:t>
            </a:r>
            <a:r>
              <a:rPr lang="fr-FR" sz="1200" b="1" kern="1200" dirty="0" err="1" smtClean="0">
                <a:solidFill>
                  <a:schemeClr val="tx1"/>
                </a:solidFill>
                <a:effectLst/>
                <a:latin typeface="+mn-lt"/>
                <a:ea typeface="+mn-ea"/>
                <a:cs typeface="+mn-cs"/>
              </a:rPr>
              <a:t>resolution</a:t>
            </a:r>
            <a:r>
              <a:rPr lang="fr-FR" sz="1200" b="1" kern="1200" dirty="0" smtClean="0">
                <a:solidFill>
                  <a:schemeClr val="tx1"/>
                </a:solidFill>
                <a:effectLst/>
                <a:latin typeface="+mn-lt"/>
                <a:ea typeface="+mn-ea"/>
                <a:cs typeface="+mn-cs"/>
              </a:rPr>
              <a:t>, aujourd’hui des satellites comme GRACE,</a:t>
            </a:r>
            <a:r>
              <a:rPr lang="fr-FR" sz="1200" b="1" kern="1200" baseline="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qui a été lancé en 2002, permettent de mesurer le champ de gravité avec une résolution spatiale de 300 à 400 km, permettant de mettre en évidence des variations gravimétriques de courtes</a:t>
            </a:r>
            <a:r>
              <a:rPr lang="fr-FR" sz="1200" b="1" kern="1200" baseline="0" dirty="0" smtClean="0">
                <a:solidFill>
                  <a:schemeClr val="tx1"/>
                </a:solidFill>
                <a:effectLst/>
                <a:latin typeface="+mn-lt"/>
                <a:ea typeface="+mn-ea"/>
                <a:cs typeface="+mn-cs"/>
              </a:rPr>
              <a:t> longueur d’ondes</a:t>
            </a:r>
            <a:r>
              <a:rPr lang="fr-FR" sz="1200" b="1" kern="1200" dirty="0" smtClean="0">
                <a:solidFill>
                  <a:schemeClr val="tx1"/>
                </a:solidFill>
                <a:effectLst/>
                <a:latin typeface="+mn-lt"/>
                <a:ea typeface="+mn-ea"/>
                <a:cs typeface="+mn-cs"/>
              </a:rPr>
              <a:t> . </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28058778-9AFA-4561-8341-CEB2D8E31B3A}" type="slidenum">
              <a:rPr lang="fr-FR" smtClean="0"/>
              <a:t>1</a:t>
            </a:fld>
            <a:endParaRPr lang="fr-FR" dirty="0"/>
          </a:p>
        </p:txBody>
      </p:sp>
    </p:spTree>
    <p:extLst>
      <p:ext uri="{BB962C8B-B14F-4D97-AF65-F5344CB8AC3E}">
        <p14:creationId xmlns:p14="http://schemas.microsoft.com/office/powerpoint/2010/main" val="3590622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algn="just"/>
            <a:r>
              <a:rPr lang="en-IE" dirty="0" err="1" smtClean="0"/>
              <a:t>Vous</a:t>
            </a:r>
            <a:r>
              <a:rPr lang="en-IE" dirty="0" smtClean="0"/>
              <a:t> </a:t>
            </a:r>
            <a:r>
              <a:rPr lang="en-IE" dirty="0" err="1" smtClean="0"/>
              <a:t>retrouvez</a:t>
            </a:r>
            <a:r>
              <a:rPr lang="en-IE" dirty="0" smtClean="0"/>
              <a:t> ,</a:t>
            </a:r>
            <a:r>
              <a:rPr lang="en-IE" dirty="0" err="1" smtClean="0"/>
              <a:t>en</a:t>
            </a:r>
            <a:r>
              <a:rPr lang="en-IE" dirty="0" smtClean="0"/>
              <a:t> haut,</a:t>
            </a:r>
            <a:r>
              <a:rPr lang="en-IE" baseline="0" dirty="0" smtClean="0"/>
              <a:t> </a:t>
            </a:r>
            <a:r>
              <a:rPr lang="en-IE" dirty="0" smtClean="0"/>
              <a:t>les 3 zooms (1, 2,</a:t>
            </a:r>
            <a:r>
              <a:rPr lang="en-IE" baseline="0" dirty="0" smtClean="0"/>
              <a:t> 3). Sur </a:t>
            </a:r>
            <a:r>
              <a:rPr lang="en-IE" baseline="0" dirty="0" err="1" smtClean="0"/>
              <a:t>lesquels</a:t>
            </a:r>
            <a:r>
              <a:rPr lang="en-IE" baseline="0" dirty="0" smtClean="0"/>
              <a:t> </a:t>
            </a:r>
            <a:r>
              <a:rPr lang="en-IE" baseline="0" dirty="0" err="1" smtClean="0"/>
              <a:t>sont</a:t>
            </a:r>
            <a:r>
              <a:rPr lang="en-IE" baseline="0" dirty="0" smtClean="0"/>
              <a:t> </a:t>
            </a:r>
            <a:r>
              <a:rPr lang="en-IE" baseline="0" dirty="0" err="1" smtClean="0"/>
              <a:t>effectués</a:t>
            </a:r>
            <a:r>
              <a:rPr lang="en-IE" baseline="0" dirty="0" smtClean="0"/>
              <a:t> des </a:t>
            </a:r>
            <a:r>
              <a:rPr lang="en-IE" baseline="0" dirty="0" err="1" smtClean="0"/>
              <a:t>profils</a:t>
            </a:r>
            <a:r>
              <a:rPr lang="en-IE" baseline="0" dirty="0" smtClean="0"/>
              <a:t> à la latitude  </a:t>
            </a:r>
            <a:r>
              <a:rPr lang="en-IE" baseline="0" dirty="0" err="1" smtClean="0"/>
              <a:t>ou</a:t>
            </a:r>
            <a:r>
              <a:rPr lang="en-IE" baseline="0" dirty="0" smtClean="0"/>
              <a:t> </a:t>
            </a:r>
            <a:r>
              <a:rPr lang="en-IE" baseline="0" dirty="0" err="1" smtClean="0"/>
              <a:t>passe</a:t>
            </a:r>
            <a:r>
              <a:rPr lang="en-IE" baseline="0" dirty="0" smtClean="0"/>
              <a:t> le maximum </a:t>
            </a:r>
            <a:r>
              <a:rPr lang="en-IE" baseline="0" dirty="0" err="1" smtClean="0"/>
              <a:t>d’amplitude</a:t>
            </a:r>
            <a:r>
              <a:rPr lang="en-IE" baseline="0" dirty="0" smtClean="0"/>
              <a:t> de GRACE (</a:t>
            </a:r>
            <a:r>
              <a:rPr lang="en-IE" baseline="0" dirty="0" err="1" smtClean="0"/>
              <a:t>courbe</a:t>
            </a:r>
            <a:r>
              <a:rPr lang="en-IE" baseline="0" dirty="0" smtClean="0"/>
              <a:t> bleu), le </a:t>
            </a:r>
            <a:r>
              <a:rPr lang="en-IE" baseline="0" dirty="0" err="1" smtClean="0"/>
              <a:t>profil</a:t>
            </a:r>
            <a:r>
              <a:rPr lang="en-IE" baseline="0" dirty="0" smtClean="0"/>
              <a:t> du </a:t>
            </a:r>
            <a:r>
              <a:rPr lang="en-IE" baseline="0" dirty="0" err="1" smtClean="0"/>
              <a:t>modèle</a:t>
            </a:r>
            <a:r>
              <a:rPr lang="en-IE" baseline="0" dirty="0" smtClean="0"/>
              <a:t> </a:t>
            </a:r>
            <a:r>
              <a:rPr lang="en-IE" baseline="0" dirty="0" err="1" smtClean="0"/>
              <a:t>est</a:t>
            </a:r>
            <a:r>
              <a:rPr lang="en-IE" baseline="0" dirty="0" smtClean="0"/>
              <a:t> </a:t>
            </a:r>
            <a:r>
              <a:rPr lang="en-IE" baseline="0" dirty="0" err="1" smtClean="0"/>
              <a:t>en</a:t>
            </a:r>
            <a:r>
              <a:rPr lang="en-IE" baseline="0" dirty="0" smtClean="0"/>
              <a:t> rouge et grace </a:t>
            </a:r>
            <a:r>
              <a:rPr lang="en-IE" baseline="0" dirty="0" err="1" smtClean="0"/>
              <a:t>corrigé</a:t>
            </a:r>
            <a:r>
              <a:rPr lang="en-IE" baseline="0" dirty="0" smtClean="0"/>
              <a:t> </a:t>
            </a:r>
            <a:r>
              <a:rPr lang="en-IE" baseline="0" dirty="0" err="1" smtClean="0"/>
              <a:t>est</a:t>
            </a:r>
            <a:r>
              <a:rPr lang="en-IE" baseline="0" dirty="0" smtClean="0"/>
              <a:t> </a:t>
            </a:r>
            <a:r>
              <a:rPr lang="en-IE" baseline="0" dirty="0" err="1" smtClean="0"/>
              <a:t>en</a:t>
            </a:r>
            <a:r>
              <a:rPr lang="en-IE" baseline="0" dirty="0" smtClean="0"/>
              <a:t> </a:t>
            </a:r>
            <a:r>
              <a:rPr lang="en-IE" baseline="0" dirty="0" err="1" smtClean="0"/>
              <a:t>jaune</a:t>
            </a:r>
            <a:r>
              <a:rPr lang="en-IE" baseline="0" dirty="0" smtClean="0"/>
              <a:t>. Les </a:t>
            </a:r>
            <a:r>
              <a:rPr lang="en-IE" baseline="0" dirty="0" err="1" smtClean="0"/>
              <a:t>signaux</a:t>
            </a:r>
            <a:r>
              <a:rPr lang="en-IE" baseline="0" dirty="0" smtClean="0"/>
              <a:t> </a:t>
            </a:r>
            <a:r>
              <a:rPr lang="en-IE" baseline="0" dirty="0" err="1" smtClean="0"/>
              <a:t>sont</a:t>
            </a:r>
            <a:r>
              <a:rPr lang="en-IE" baseline="0" dirty="0" smtClean="0"/>
              <a:t> </a:t>
            </a:r>
            <a:r>
              <a:rPr lang="en-IE" baseline="0" dirty="0" err="1" smtClean="0"/>
              <a:t>en</a:t>
            </a:r>
            <a:r>
              <a:rPr lang="en-IE" baseline="0" dirty="0" smtClean="0"/>
              <a:t> phases et </a:t>
            </a:r>
            <a:r>
              <a:rPr lang="en-IE" baseline="0" dirty="0" err="1" smtClean="0"/>
              <a:t>spatalialement</a:t>
            </a:r>
            <a:r>
              <a:rPr lang="en-IE" baseline="0" dirty="0" smtClean="0"/>
              <a:t> </a:t>
            </a:r>
            <a:r>
              <a:rPr lang="en-IE" baseline="0" dirty="0" err="1" smtClean="0"/>
              <a:t>coherents</a:t>
            </a:r>
            <a:r>
              <a:rPr lang="en-IE" baseline="0" dirty="0" smtClean="0"/>
              <a:t>.  Le </a:t>
            </a:r>
            <a:r>
              <a:rPr lang="en-IE" baseline="0" dirty="0" err="1" smtClean="0"/>
              <a:t>modèle</a:t>
            </a:r>
            <a:r>
              <a:rPr lang="en-IE" baseline="0" dirty="0" smtClean="0"/>
              <a:t> ne </a:t>
            </a:r>
            <a:r>
              <a:rPr lang="en-IE" baseline="0" dirty="0" err="1" smtClean="0"/>
              <a:t>permet</a:t>
            </a:r>
            <a:r>
              <a:rPr lang="en-IE" baseline="0" dirty="0" smtClean="0"/>
              <a:t> pas de </a:t>
            </a:r>
            <a:r>
              <a:rPr lang="en-IE" baseline="0" dirty="0" err="1" smtClean="0"/>
              <a:t>modéliser</a:t>
            </a:r>
            <a:r>
              <a:rPr lang="en-IE" baseline="0" dirty="0" smtClean="0"/>
              <a:t> le signal GRACE </a:t>
            </a:r>
            <a:r>
              <a:rPr lang="en-IE" baseline="0" dirty="0" err="1" smtClean="0"/>
              <a:t>dans</a:t>
            </a:r>
            <a:r>
              <a:rPr lang="en-IE" baseline="0" dirty="0" smtClean="0"/>
              <a:t> </a:t>
            </a:r>
            <a:r>
              <a:rPr lang="en-IE" baseline="0" dirty="0" err="1" smtClean="0"/>
              <a:t>sont</a:t>
            </a:r>
            <a:r>
              <a:rPr lang="en-IE" baseline="0" dirty="0" smtClean="0"/>
              <a:t> </a:t>
            </a:r>
            <a:r>
              <a:rPr lang="en-IE" baseline="0" dirty="0" err="1" smtClean="0"/>
              <a:t>intégralité</a:t>
            </a:r>
            <a:r>
              <a:rPr lang="en-IE" baseline="0" dirty="0" smtClean="0"/>
              <a:t>. Ce qui </a:t>
            </a:r>
            <a:r>
              <a:rPr lang="en-IE" baseline="0" dirty="0" err="1" smtClean="0"/>
              <a:t>peut</a:t>
            </a:r>
            <a:r>
              <a:rPr lang="en-IE" baseline="0" dirty="0" smtClean="0"/>
              <a:t> </a:t>
            </a:r>
            <a:r>
              <a:rPr lang="en-IE" baseline="0" dirty="0" err="1" smtClean="0"/>
              <a:t>être</a:t>
            </a:r>
            <a:r>
              <a:rPr lang="en-IE" baseline="0" dirty="0" smtClean="0"/>
              <a:t> à des </a:t>
            </a:r>
            <a:r>
              <a:rPr lang="en-IE" baseline="0" dirty="0" err="1" smtClean="0"/>
              <a:t>contributeur</a:t>
            </a:r>
            <a:r>
              <a:rPr lang="en-IE" baseline="0" dirty="0" smtClean="0"/>
              <a:t> que </a:t>
            </a:r>
            <a:r>
              <a:rPr lang="en-IE" baseline="0" dirty="0" err="1" smtClean="0"/>
              <a:t>l’on</a:t>
            </a:r>
            <a:r>
              <a:rPr lang="en-IE" baseline="0" dirty="0" smtClean="0"/>
              <a:t> a pas </a:t>
            </a:r>
            <a:r>
              <a:rPr lang="en-IE" baseline="0" dirty="0" err="1" smtClean="0"/>
              <a:t>pris</a:t>
            </a:r>
            <a:r>
              <a:rPr lang="en-IE" baseline="0" dirty="0" smtClean="0"/>
              <a:t> </a:t>
            </a:r>
            <a:r>
              <a:rPr lang="en-IE" baseline="0" dirty="0" err="1" smtClean="0"/>
              <a:t>en</a:t>
            </a:r>
            <a:r>
              <a:rPr lang="en-IE" baseline="0" dirty="0" smtClean="0"/>
              <a:t> </a:t>
            </a:r>
            <a:r>
              <a:rPr lang="en-IE" baseline="0" dirty="0" err="1" smtClean="0"/>
              <a:t>compte</a:t>
            </a:r>
            <a:r>
              <a:rPr lang="en-IE" baseline="0" dirty="0" smtClean="0"/>
              <a:t> </a:t>
            </a:r>
            <a:r>
              <a:rPr lang="en-IE" baseline="0" dirty="0" err="1" smtClean="0"/>
              <a:t>dans</a:t>
            </a:r>
            <a:r>
              <a:rPr lang="en-IE" baseline="0" dirty="0" smtClean="0"/>
              <a:t> le </a:t>
            </a:r>
            <a:r>
              <a:rPr lang="en-IE" baseline="0" dirty="0" err="1" smtClean="0"/>
              <a:t>modèle</a:t>
            </a:r>
            <a:r>
              <a:rPr lang="en-IE" baseline="0" dirty="0" smtClean="0"/>
              <a:t> </a:t>
            </a:r>
            <a:r>
              <a:rPr lang="en-IE" baseline="0" dirty="0" err="1" smtClean="0"/>
              <a:t>tel</a:t>
            </a:r>
            <a:r>
              <a:rPr lang="en-IE" baseline="0" dirty="0" smtClean="0"/>
              <a:t> que le post-</a:t>
            </a:r>
            <a:r>
              <a:rPr lang="en-IE" baseline="0" dirty="0" err="1" smtClean="0"/>
              <a:t>sismique</a:t>
            </a:r>
            <a:r>
              <a:rPr lang="en-IE" baseline="0" dirty="0" smtClean="0"/>
              <a:t> qui </a:t>
            </a:r>
            <a:r>
              <a:rPr lang="en-IE" baseline="0" dirty="0" err="1" smtClean="0"/>
              <a:t>peut</a:t>
            </a:r>
            <a:r>
              <a:rPr lang="en-IE" baseline="0" dirty="0" smtClean="0"/>
              <a:t> </a:t>
            </a:r>
            <a:r>
              <a:rPr lang="en-IE" baseline="0" dirty="0" err="1" smtClean="0"/>
              <a:t>jouer</a:t>
            </a:r>
            <a:r>
              <a:rPr lang="en-IE" baseline="0" dirty="0" smtClean="0"/>
              <a:t> sur </a:t>
            </a:r>
            <a:r>
              <a:rPr lang="en-IE" baseline="0" dirty="0" err="1" smtClean="0"/>
              <a:t>plusieurs</a:t>
            </a:r>
            <a:r>
              <a:rPr lang="en-IE" baseline="0" dirty="0" smtClean="0"/>
              <a:t> </a:t>
            </a:r>
            <a:r>
              <a:rPr lang="en-IE" baseline="0" dirty="0" err="1" smtClean="0"/>
              <a:t>mois</a:t>
            </a:r>
            <a:r>
              <a:rPr lang="en-IE" baseline="0" dirty="0" smtClean="0"/>
              <a:t> après </a:t>
            </a:r>
            <a:r>
              <a:rPr lang="en-IE" baseline="0" dirty="0" err="1" smtClean="0"/>
              <a:t>séisme</a:t>
            </a:r>
            <a:r>
              <a:rPr lang="en-IE" baseline="0" dirty="0" smtClean="0"/>
              <a:t> </a:t>
            </a:r>
            <a:r>
              <a:rPr lang="en-IE" baseline="0" dirty="0" err="1" smtClean="0"/>
              <a:t>ou</a:t>
            </a:r>
            <a:r>
              <a:rPr lang="en-IE" baseline="0" dirty="0" smtClean="0"/>
              <a:t> encore la variation du volume </a:t>
            </a:r>
            <a:r>
              <a:rPr lang="en-IE" baseline="0" dirty="0" err="1" smtClean="0"/>
              <a:t>océanique</a:t>
            </a:r>
            <a:r>
              <a:rPr lang="en-IE" baseline="0" dirty="0" smtClean="0"/>
              <a:t>. Chose </a:t>
            </a:r>
            <a:r>
              <a:rPr lang="en-IE" baseline="0" dirty="0" err="1" smtClean="0"/>
              <a:t>intéressante</a:t>
            </a:r>
            <a:r>
              <a:rPr lang="en-IE" baseline="0" dirty="0" smtClean="0"/>
              <a:t> que nous </a:t>
            </a:r>
            <a:r>
              <a:rPr lang="en-IE" baseline="0" dirty="0" err="1" smtClean="0"/>
              <a:t>notons</a:t>
            </a:r>
            <a:r>
              <a:rPr lang="en-IE" baseline="0" dirty="0" smtClean="0"/>
              <a:t> et que le signal </a:t>
            </a:r>
            <a:r>
              <a:rPr lang="en-IE" baseline="0" dirty="0" err="1" smtClean="0"/>
              <a:t>gravimétrique</a:t>
            </a:r>
            <a:r>
              <a:rPr lang="en-IE" baseline="0" dirty="0" smtClean="0"/>
              <a:t> du </a:t>
            </a:r>
            <a:r>
              <a:rPr lang="en-IE" baseline="0" dirty="0" err="1" smtClean="0"/>
              <a:t>modèle</a:t>
            </a:r>
            <a:r>
              <a:rPr lang="en-IE" baseline="0" dirty="0" smtClean="0"/>
              <a:t> du </a:t>
            </a:r>
            <a:r>
              <a:rPr lang="en-IE" baseline="0" dirty="0" err="1" smtClean="0"/>
              <a:t>séismes</a:t>
            </a:r>
            <a:r>
              <a:rPr lang="en-IE" baseline="0" dirty="0" smtClean="0"/>
              <a:t> de Sumatra 2004 ne </a:t>
            </a:r>
            <a:r>
              <a:rPr lang="en-IE" baseline="0" dirty="0" err="1" smtClean="0"/>
              <a:t>représente</a:t>
            </a:r>
            <a:r>
              <a:rPr lang="en-IE" baseline="0" dirty="0" smtClean="0"/>
              <a:t> </a:t>
            </a:r>
            <a:r>
              <a:rPr lang="en-IE" baseline="0" dirty="0" err="1" smtClean="0"/>
              <a:t>qu’une</a:t>
            </a:r>
            <a:r>
              <a:rPr lang="en-IE" baseline="0" dirty="0" smtClean="0"/>
              <a:t> fraction du total de la variation du champ de </a:t>
            </a:r>
            <a:r>
              <a:rPr lang="en-IE" baseline="0" dirty="0" err="1" smtClean="0"/>
              <a:t>gravité</a:t>
            </a:r>
            <a:r>
              <a:rPr lang="en-IE" baseline="0" dirty="0" smtClean="0"/>
              <a:t>. </a:t>
            </a:r>
            <a:r>
              <a:rPr lang="en-IE" baseline="0" dirty="0" err="1" smtClean="0"/>
              <a:t>Contrairement</a:t>
            </a:r>
            <a:r>
              <a:rPr lang="en-IE" baseline="0" dirty="0" smtClean="0"/>
              <a:t> à </a:t>
            </a:r>
            <a:r>
              <a:rPr lang="en-IE" baseline="0" dirty="0" err="1" smtClean="0"/>
              <a:t>ce</a:t>
            </a:r>
            <a:r>
              <a:rPr lang="en-IE" baseline="0" dirty="0" smtClean="0"/>
              <a:t> qui </a:t>
            </a:r>
            <a:r>
              <a:rPr lang="en-IE" baseline="0" dirty="0" err="1" smtClean="0"/>
              <a:t>peut</a:t>
            </a:r>
            <a:r>
              <a:rPr lang="en-IE" baseline="0" dirty="0" smtClean="0"/>
              <a:t> </a:t>
            </a:r>
            <a:r>
              <a:rPr lang="en-IE" baseline="0" dirty="0" err="1" smtClean="0"/>
              <a:t>être</a:t>
            </a:r>
            <a:r>
              <a:rPr lang="en-IE" baseline="0" dirty="0" smtClean="0"/>
              <a:t> </a:t>
            </a:r>
            <a:r>
              <a:rPr lang="en-IE" baseline="0" dirty="0" err="1" smtClean="0"/>
              <a:t>avancé</a:t>
            </a:r>
            <a:r>
              <a:rPr lang="en-IE" baseline="0" dirty="0" smtClean="0"/>
              <a:t>. </a:t>
            </a:r>
            <a:r>
              <a:rPr lang="en-IE" baseline="0" dirty="0" err="1" smtClean="0"/>
              <a:t>Suivant</a:t>
            </a:r>
            <a:r>
              <a:rPr lang="en-IE" baseline="0" dirty="0" smtClean="0"/>
              <a:t> les hypotheses que </a:t>
            </a:r>
            <a:r>
              <a:rPr lang="en-IE" baseline="0" dirty="0" err="1" smtClean="0"/>
              <a:t>ce</a:t>
            </a:r>
            <a:r>
              <a:rPr lang="en-IE" baseline="0" dirty="0" smtClean="0"/>
              <a:t> que </a:t>
            </a:r>
            <a:r>
              <a:rPr lang="en-IE" baseline="0" dirty="0" err="1" smtClean="0"/>
              <a:t>l’on</a:t>
            </a:r>
            <a:r>
              <a:rPr lang="en-IE" baseline="0" dirty="0" smtClean="0"/>
              <a:t> a </a:t>
            </a:r>
            <a:r>
              <a:rPr lang="en-IE" baseline="0" dirty="0" err="1" smtClean="0"/>
              <a:t>corrigé</a:t>
            </a:r>
            <a:r>
              <a:rPr lang="en-IE" baseline="0" dirty="0" smtClean="0"/>
              <a:t> </a:t>
            </a:r>
            <a:r>
              <a:rPr lang="en-IE" baseline="0" dirty="0" err="1" smtClean="0"/>
              <a:t>est</a:t>
            </a:r>
            <a:r>
              <a:rPr lang="en-IE" baseline="0" dirty="0" smtClean="0"/>
              <a:t> le signal co-</a:t>
            </a:r>
            <a:r>
              <a:rPr lang="en-IE" baseline="0" dirty="0" err="1" smtClean="0"/>
              <a:t>sismique</a:t>
            </a:r>
            <a:r>
              <a:rPr lang="en-IE" baseline="0" dirty="0" smtClean="0"/>
              <a:t> </a:t>
            </a:r>
            <a:r>
              <a:rPr lang="en-IE" baseline="0" dirty="0" err="1" smtClean="0"/>
              <a:t>alors</a:t>
            </a:r>
            <a:r>
              <a:rPr lang="en-IE" baseline="0" dirty="0" smtClean="0"/>
              <a:t> nous </a:t>
            </a:r>
            <a:r>
              <a:rPr lang="en-IE" baseline="0" dirty="0" err="1" smtClean="0"/>
              <a:t>avons</a:t>
            </a:r>
            <a:r>
              <a:rPr lang="en-IE" baseline="0" dirty="0" smtClean="0"/>
              <a:t> </a:t>
            </a:r>
            <a:r>
              <a:rPr lang="en-IE" baseline="0" dirty="0" err="1" smtClean="0"/>
              <a:t>effectué</a:t>
            </a:r>
            <a:r>
              <a:rPr lang="en-IE" baseline="0" dirty="0" smtClean="0"/>
              <a:t> </a:t>
            </a:r>
            <a:r>
              <a:rPr lang="en-IE" baseline="0" dirty="0" err="1" smtClean="0"/>
              <a:t>une</a:t>
            </a:r>
            <a:r>
              <a:rPr lang="en-IE" baseline="0" dirty="0" smtClean="0"/>
              <a:t> correction de ~6 </a:t>
            </a:r>
            <a:r>
              <a:rPr lang="en-IE" baseline="0" dirty="0" err="1" smtClean="0"/>
              <a:t>microgal</a:t>
            </a:r>
            <a:r>
              <a:rPr lang="en-IE" baseline="0" dirty="0" smtClean="0"/>
              <a:t> </a:t>
            </a:r>
            <a:r>
              <a:rPr lang="en-IE" baseline="0" dirty="0" err="1" smtClean="0"/>
              <a:t>soit</a:t>
            </a:r>
            <a:r>
              <a:rPr lang="en-IE" baseline="0" dirty="0" smtClean="0"/>
              <a:t> 35 % de </a:t>
            </a:r>
            <a:r>
              <a:rPr lang="en-IE" baseline="0" dirty="0" err="1" smtClean="0"/>
              <a:t>l’amplitude</a:t>
            </a:r>
            <a:r>
              <a:rPr lang="en-IE" baseline="0" dirty="0" smtClean="0"/>
              <a:t> maximum de GRACE. </a:t>
            </a:r>
            <a:endParaRPr lang="en-IE" dirty="0"/>
          </a:p>
        </p:txBody>
      </p:sp>
      <p:sp>
        <p:nvSpPr>
          <p:cNvPr id="4" name="Espace réservé du numéro de diapositive 3"/>
          <p:cNvSpPr>
            <a:spLocks noGrp="1"/>
          </p:cNvSpPr>
          <p:nvPr>
            <p:ph type="sldNum" sz="quarter" idx="10"/>
          </p:nvPr>
        </p:nvSpPr>
        <p:spPr/>
        <p:txBody>
          <a:bodyPr/>
          <a:lstStyle/>
          <a:p>
            <a:fld id="{58C086CC-05CE-42DC-BF3C-F2288E6F8058}" type="slidenum">
              <a:rPr lang="fr-FR" smtClean="0"/>
              <a:t>10</a:t>
            </a:fld>
            <a:endParaRPr lang="fr-FR" dirty="0"/>
          </a:p>
        </p:txBody>
      </p:sp>
    </p:spTree>
    <p:extLst>
      <p:ext uri="{BB962C8B-B14F-4D97-AF65-F5344CB8AC3E}">
        <p14:creationId xmlns:p14="http://schemas.microsoft.com/office/powerpoint/2010/main" val="2671335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en-IE" dirty="0" err="1" smtClean="0"/>
              <a:t>Certaines</a:t>
            </a:r>
            <a:r>
              <a:rPr lang="en-IE" dirty="0" smtClean="0"/>
              <a:t> Remarque </a:t>
            </a:r>
            <a:r>
              <a:rPr lang="en-IE" dirty="0" err="1" smtClean="0"/>
              <a:t>peuvent</a:t>
            </a:r>
            <a:r>
              <a:rPr lang="en-IE" dirty="0" smtClean="0"/>
              <a:t> </a:t>
            </a:r>
            <a:r>
              <a:rPr lang="en-IE" dirty="0" err="1" smtClean="0"/>
              <a:t>être</a:t>
            </a:r>
            <a:r>
              <a:rPr lang="en-IE" dirty="0" smtClean="0"/>
              <a:t> </a:t>
            </a:r>
            <a:r>
              <a:rPr lang="en-IE" dirty="0" err="1" smtClean="0"/>
              <a:t>faites</a:t>
            </a:r>
            <a:r>
              <a:rPr lang="en-IE" dirty="0" smtClean="0"/>
              <a:t> …Au </a:t>
            </a:r>
            <a:r>
              <a:rPr lang="en-IE" dirty="0" err="1" smtClean="0"/>
              <a:t>niveau</a:t>
            </a:r>
            <a:r>
              <a:rPr lang="en-IE" dirty="0" smtClean="0"/>
              <a:t> des zones de divergence</a:t>
            </a:r>
            <a:r>
              <a:rPr lang="en-IE" baseline="0" dirty="0" smtClean="0"/>
              <a:t>s …</a:t>
            </a:r>
            <a:endParaRPr lang="en-IE" dirty="0"/>
          </a:p>
        </p:txBody>
      </p:sp>
      <p:sp>
        <p:nvSpPr>
          <p:cNvPr id="4" name="Espace réservé du numéro de diapositive 3"/>
          <p:cNvSpPr>
            <a:spLocks noGrp="1"/>
          </p:cNvSpPr>
          <p:nvPr>
            <p:ph type="sldNum" sz="quarter" idx="10"/>
          </p:nvPr>
        </p:nvSpPr>
        <p:spPr/>
        <p:txBody>
          <a:bodyPr/>
          <a:lstStyle/>
          <a:p>
            <a:fld id="{58C086CC-05CE-42DC-BF3C-F2288E6F8058}" type="slidenum">
              <a:rPr lang="fr-FR" smtClean="0"/>
              <a:t>11</a:t>
            </a:fld>
            <a:endParaRPr lang="fr-FR" dirty="0"/>
          </a:p>
        </p:txBody>
      </p:sp>
    </p:spTree>
    <p:extLst>
      <p:ext uri="{BB962C8B-B14F-4D97-AF65-F5344CB8AC3E}">
        <p14:creationId xmlns:p14="http://schemas.microsoft.com/office/powerpoint/2010/main" val="15448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12</a:t>
            </a:fld>
            <a:endParaRPr lang="fr-FR" dirty="0"/>
          </a:p>
        </p:txBody>
      </p:sp>
    </p:spTree>
    <p:extLst>
      <p:ext uri="{BB962C8B-B14F-4D97-AF65-F5344CB8AC3E}">
        <p14:creationId xmlns:p14="http://schemas.microsoft.com/office/powerpoint/2010/main" val="4148810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13</a:t>
            </a:fld>
            <a:endParaRPr lang="fr-FR" dirty="0"/>
          </a:p>
        </p:txBody>
      </p:sp>
    </p:spTree>
    <p:extLst>
      <p:ext uri="{BB962C8B-B14F-4D97-AF65-F5344CB8AC3E}">
        <p14:creationId xmlns:p14="http://schemas.microsoft.com/office/powerpoint/2010/main" val="48888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fr-FR" dirty="0" smtClean="0"/>
              <a:t>Comment déterminer le modèle de rupture</a:t>
            </a:r>
            <a:r>
              <a:rPr lang="fr-FR" baseline="0" dirty="0" smtClean="0"/>
              <a:t> ? La première façon est d’utiliser des modèles prédéterminés. C’est le cas pour les plus gros séismes (</a:t>
            </a:r>
            <a:r>
              <a:rPr lang="fr-FR" baseline="0" dirty="0" err="1" smtClean="0"/>
              <a:t>Tohoku</a:t>
            </a:r>
            <a:r>
              <a:rPr lang="fr-FR" baseline="0" dirty="0" smtClean="0"/>
              <a:t> </a:t>
            </a:r>
            <a:r>
              <a:rPr lang="fr-FR" baseline="0" dirty="0" err="1" smtClean="0"/>
              <a:t>Mw</a:t>
            </a:r>
            <a:r>
              <a:rPr lang="fr-FR" baseline="0" dirty="0" smtClean="0"/>
              <a:t> = 9,1 ; Sumatra </a:t>
            </a:r>
            <a:r>
              <a:rPr lang="fr-FR" baseline="0" dirty="0" err="1" smtClean="0"/>
              <a:t>Mw</a:t>
            </a:r>
            <a:r>
              <a:rPr lang="fr-FR" baseline="0" dirty="0" smtClean="0"/>
              <a:t> = 9). Pour les autres séismes ont utilise des relations empirique entre l’énergie du séisme et la géométrie du plan du rupture. </a:t>
            </a:r>
          </a:p>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14</a:t>
            </a:fld>
            <a:endParaRPr lang="fr-FR" dirty="0"/>
          </a:p>
        </p:txBody>
      </p:sp>
    </p:spTree>
    <p:extLst>
      <p:ext uri="{BB962C8B-B14F-4D97-AF65-F5344CB8AC3E}">
        <p14:creationId xmlns:p14="http://schemas.microsoft.com/office/powerpoint/2010/main" val="3274460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C086CC-05CE-42DC-BF3C-F2288E6F8058}" type="slidenum">
              <a:rPr lang="fr-FR" smtClean="0"/>
              <a:t>21</a:t>
            </a:fld>
            <a:endParaRPr lang="fr-FR" dirty="0"/>
          </a:p>
        </p:txBody>
      </p:sp>
    </p:spTree>
    <p:extLst>
      <p:ext uri="{BB962C8B-B14F-4D97-AF65-F5344CB8AC3E}">
        <p14:creationId xmlns:p14="http://schemas.microsoft.com/office/powerpoint/2010/main" val="518400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22</a:t>
            </a:fld>
            <a:endParaRPr lang="fr-FR" dirty="0"/>
          </a:p>
        </p:txBody>
      </p:sp>
    </p:spTree>
    <p:extLst>
      <p:ext uri="{BB962C8B-B14F-4D97-AF65-F5344CB8AC3E}">
        <p14:creationId xmlns:p14="http://schemas.microsoft.com/office/powerpoint/2010/main" val="3264301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23</a:t>
            </a:fld>
            <a:endParaRPr lang="fr-FR" dirty="0"/>
          </a:p>
        </p:txBody>
      </p:sp>
    </p:spTree>
    <p:extLst>
      <p:ext uri="{BB962C8B-B14F-4D97-AF65-F5344CB8AC3E}">
        <p14:creationId xmlns:p14="http://schemas.microsoft.com/office/powerpoint/2010/main" val="346423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24</a:t>
            </a:fld>
            <a:endParaRPr lang="fr-FR" dirty="0"/>
          </a:p>
        </p:txBody>
      </p:sp>
    </p:spTree>
    <p:extLst>
      <p:ext uri="{BB962C8B-B14F-4D97-AF65-F5344CB8AC3E}">
        <p14:creationId xmlns:p14="http://schemas.microsoft.com/office/powerpoint/2010/main" val="3454002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en-IE" dirty="0"/>
          </a:p>
        </p:txBody>
      </p:sp>
      <p:sp>
        <p:nvSpPr>
          <p:cNvPr id="4" name="Espace réservé du numéro de diapositive 3"/>
          <p:cNvSpPr>
            <a:spLocks noGrp="1"/>
          </p:cNvSpPr>
          <p:nvPr>
            <p:ph type="sldNum" sz="quarter" idx="10"/>
          </p:nvPr>
        </p:nvSpPr>
        <p:spPr/>
        <p:txBody>
          <a:bodyPr/>
          <a:lstStyle/>
          <a:p>
            <a:fld id="{58C086CC-05CE-42DC-BF3C-F2288E6F8058}" type="slidenum">
              <a:rPr lang="fr-FR" smtClean="0"/>
              <a:t>25</a:t>
            </a:fld>
            <a:endParaRPr lang="fr-FR" dirty="0"/>
          </a:p>
        </p:txBody>
      </p:sp>
    </p:spTree>
    <p:extLst>
      <p:ext uri="{BB962C8B-B14F-4D97-AF65-F5344CB8AC3E}">
        <p14:creationId xmlns:p14="http://schemas.microsoft.com/office/powerpoint/2010/main" val="1676042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effectLst/>
                <a:latin typeface="+mn-lt"/>
                <a:ea typeface="+mn-ea"/>
                <a:cs typeface="+mn-cs"/>
              </a:rPr>
              <a:t>Les signaux qui composent le champ de gravité sont complexes à interpréter.  Certains sont dus à l’effet de la fonte des glaces (</a:t>
            </a:r>
            <a:r>
              <a:rPr lang="fr-FR" sz="1200" b="1" kern="1200" dirty="0" err="1" smtClean="0">
                <a:solidFill>
                  <a:schemeClr val="tx1"/>
                </a:solidFill>
                <a:effectLst/>
                <a:latin typeface="+mn-lt"/>
                <a:ea typeface="+mn-ea"/>
                <a:cs typeface="+mn-cs"/>
              </a:rPr>
              <a:t>e.g</a:t>
            </a:r>
            <a:r>
              <a:rPr lang="fr-FR" sz="1200" b="1" kern="1200" dirty="0" smtClean="0">
                <a:solidFill>
                  <a:schemeClr val="tx1"/>
                </a:solidFill>
                <a:effectLst/>
                <a:latin typeface="+mn-lt"/>
                <a:ea typeface="+mn-ea"/>
                <a:cs typeface="+mn-cs"/>
              </a:rPr>
              <a:t> Groenland) d’autre à des effets de stockage de l’eau (Amazonie)  mais vous pouvez aussi voir sur cette carte du monde la signature de certains signaux sismiques tels que dans la région de Sumatra ou dans la région nippone </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2</a:t>
            </a:fld>
            <a:endParaRPr lang="fr-FR" dirty="0"/>
          </a:p>
        </p:txBody>
      </p:sp>
    </p:spTree>
    <p:extLst>
      <p:ext uri="{BB962C8B-B14F-4D97-AF65-F5344CB8AC3E}">
        <p14:creationId xmlns:p14="http://schemas.microsoft.com/office/powerpoint/2010/main" val="2812262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en-IE" dirty="0"/>
          </a:p>
        </p:txBody>
      </p:sp>
      <p:sp>
        <p:nvSpPr>
          <p:cNvPr id="4" name="Espace réservé du numéro de diapositive 3"/>
          <p:cNvSpPr>
            <a:spLocks noGrp="1"/>
          </p:cNvSpPr>
          <p:nvPr>
            <p:ph type="sldNum" sz="quarter" idx="10"/>
          </p:nvPr>
        </p:nvSpPr>
        <p:spPr/>
        <p:txBody>
          <a:bodyPr/>
          <a:lstStyle/>
          <a:p>
            <a:fld id="{58C086CC-05CE-42DC-BF3C-F2288E6F8058}" type="slidenum">
              <a:rPr lang="fr-FR" smtClean="0"/>
              <a:t>26</a:t>
            </a:fld>
            <a:endParaRPr lang="fr-FR" dirty="0"/>
          </a:p>
        </p:txBody>
      </p:sp>
    </p:spTree>
    <p:extLst>
      <p:ext uri="{BB962C8B-B14F-4D97-AF65-F5344CB8AC3E}">
        <p14:creationId xmlns:p14="http://schemas.microsoft.com/office/powerpoint/2010/main" val="2085969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27</a:t>
            </a:fld>
            <a:endParaRPr lang="fr-FR" dirty="0"/>
          </a:p>
        </p:txBody>
      </p:sp>
    </p:spTree>
    <p:extLst>
      <p:ext uri="{BB962C8B-B14F-4D97-AF65-F5344CB8AC3E}">
        <p14:creationId xmlns:p14="http://schemas.microsoft.com/office/powerpoint/2010/main" val="1432160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algn="just"/>
            <a:r>
              <a:rPr lang="fr-FR" dirty="0" smtClean="0"/>
              <a:t>En</a:t>
            </a:r>
            <a:r>
              <a:rPr lang="fr-FR" baseline="0" dirty="0" smtClean="0"/>
              <a:t> quoi consiste la méthode que nous avons développé ? Le principe est simple : </a:t>
            </a:r>
          </a:p>
          <a:p>
            <a:pPr algn="just"/>
            <a:r>
              <a:rPr lang="fr-FR" baseline="0" dirty="0" smtClean="0"/>
              <a:t>-on a un séismes, les catalogues sismiques déterminent l’orientation des plans de ruptures et son énergie libéré sous forme de moment sismique. </a:t>
            </a:r>
          </a:p>
          <a:p>
            <a:pPr algn="just"/>
            <a:r>
              <a:rPr lang="fr-FR" baseline="0" dirty="0" smtClean="0"/>
              <a:t>-nous utilisons ces données sismiques pour modéliser la géométrie du plan de rupture qui est ensuite utilisé pour calculer la variation de gravité à l’aide de la solution analytique (formule) d’</a:t>
            </a:r>
            <a:r>
              <a:rPr lang="fr-FR" baseline="0" dirty="0" err="1" smtClean="0"/>
              <a:t>Okubo</a:t>
            </a:r>
            <a:r>
              <a:rPr lang="fr-FR" baseline="0" dirty="0" smtClean="0"/>
              <a:t>.</a:t>
            </a:r>
          </a:p>
          <a:p>
            <a:pPr algn="just"/>
            <a:r>
              <a:rPr lang="fr-FR" baseline="0" dirty="0" smtClean="0"/>
              <a:t>-Enfin le modèle et comparer au données GRACE.</a:t>
            </a:r>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28</a:t>
            </a:fld>
            <a:endParaRPr lang="fr-FR" dirty="0"/>
          </a:p>
        </p:txBody>
      </p:sp>
    </p:spTree>
    <p:extLst>
      <p:ext uri="{BB962C8B-B14F-4D97-AF65-F5344CB8AC3E}">
        <p14:creationId xmlns:p14="http://schemas.microsoft.com/office/powerpoint/2010/main" val="359996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effectLst/>
                <a:latin typeface="+mn-lt"/>
                <a:ea typeface="+mn-ea"/>
                <a:cs typeface="+mn-cs"/>
              </a:rPr>
              <a:t>Des précédentes études ont tenté de quantifier le signal gravimétrique dû à l’impact des séismes. Mais  elles sont toujours</a:t>
            </a:r>
            <a:r>
              <a:rPr lang="fr-FR" sz="1200" b="1" kern="1200" baseline="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effectuées sur un seul séisme à la fois et souvent de magnitude supérieure à 8 ,5 (</a:t>
            </a:r>
            <a:r>
              <a:rPr lang="fr-FR" sz="1200" b="1" kern="1200" dirty="0" err="1" smtClean="0">
                <a:solidFill>
                  <a:schemeClr val="tx1"/>
                </a:solidFill>
                <a:effectLst/>
                <a:latin typeface="+mn-lt"/>
                <a:ea typeface="+mn-ea"/>
                <a:cs typeface="+mn-cs"/>
              </a:rPr>
              <a:t>e.g</a:t>
            </a:r>
            <a:r>
              <a:rPr lang="fr-FR" sz="1200" b="1" kern="1200" dirty="0" smtClean="0">
                <a:solidFill>
                  <a:schemeClr val="tx1"/>
                </a:solidFill>
                <a:effectLst/>
                <a:latin typeface="+mn-lt"/>
                <a:ea typeface="+mn-ea"/>
                <a:cs typeface="+mn-cs"/>
              </a:rPr>
              <a:t> </a:t>
            </a:r>
            <a:r>
              <a:rPr lang="fr-FR" sz="1200" b="1" kern="1200" dirty="0" err="1" smtClean="0">
                <a:solidFill>
                  <a:schemeClr val="tx1"/>
                </a:solidFill>
                <a:effectLst/>
                <a:latin typeface="+mn-lt"/>
                <a:ea typeface="+mn-ea"/>
                <a:cs typeface="+mn-cs"/>
              </a:rPr>
              <a:t>Tohoku</a:t>
            </a:r>
            <a:r>
              <a:rPr lang="fr-FR" sz="1200" b="1" kern="1200" dirty="0" smtClean="0">
                <a:solidFill>
                  <a:schemeClr val="tx1"/>
                </a:solidFill>
                <a:effectLst/>
                <a:latin typeface="+mn-lt"/>
                <a:ea typeface="+mn-ea"/>
                <a:cs typeface="+mn-cs"/>
              </a:rPr>
              <a:t> 2011, Sumatra 2004).</a:t>
            </a:r>
            <a:r>
              <a:rPr lang="fr-FR" sz="1200" b="1" kern="1200" baseline="0" dirty="0" smtClean="0">
                <a:solidFill>
                  <a:schemeClr val="tx1"/>
                </a:solidFill>
                <a:effectLst/>
                <a:latin typeface="+mn-lt"/>
                <a:ea typeface="+mn-ea"/>
                <a:cs typeface="+mn-cs"/>
              </a:rPr>
              <a:t> Pourtant, la </a:t>
            </a:r>
            <a:r>
              <a:rPr lang="fr-FR" sz="1200" b="1" kern="1200" dirty="0" smtClean="0">
                <a:solidFill>
                  <a:schemeClr val="tx1"/>
                </a:solidFill>
                <a:effectLst/>
                <a:latin typeface="+mn-lt"/>
                <a:ea typeface="+mn-ea"/>
                <a:cs typeface="+mn-cs"/>
              </a:rPr>
              <a:t>carte de la sismicité mondiale entre 2002 et 2014 montre que le signal gravimétrique observé ne peut être que le cumul de</a:t>
            </a:r>
            <a:r>
              <a:rPr lang="fr-FR" sz="1200" b="1" kern="1200" baseline="0" dirty="0" smtClean="0">
                <a:solidFill>
                  <a:schemeClr val="tx1"/>
                </a:solidFill>
                <a:effectLst/>
                <a:latin typeface="+mn-lt"/>
                <a:ea typeface="+mn-ea"/>
                <a:cs typeface="+mn-cs"/>
              </a:rPr>
              <a:t> l’ensemble des</a:t>
            </a:r>
            <a:r>
              <a:rPr lang="fr-FR" sz="1200" b="1" kern="1200" dirty="0" smtClean="0">
                <a:solidFill>
                  <a:schemeClr val="tx1"/>
                </a:solidFill>
                <a:effectLst/>
                <a:latin typeface="+mn-lt"/>
                <a:ea typeface="+mn-ea"/>
                <a:cs typeface="+mn-cs"/>
              </a:rPr>
              <a:t> signaux gravimétrique de chaque séisme. C’est pourquoi il est crucial de quantifier ce signal gravimétrique cumulé.</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3</a:t>
            </a:fld>
            <a:endParaRPr lang="fr-FR" dirty="0"/>
          </a:p>
        </p:txBody>
      </p:sp>
    </p:spTree>
    <p:extLst>
      <p:ext uri="{BB962C8B-B14F-4D97-AF65-F5344CB8AC3E}">
        <p14:creationId xmlns:p14="http://schemas.microsoft.com/office/powerpoint/2010/main" val="295068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algn="just"/>
            <a:r>
              <a:rPr lang="fr-FR" sz="1200" b="1" kern="1200" dirty="0" smtClean="0">
                <a:solidFill>
                  <a:schemeClr val="tx1"/>
                </a:solidFill>
                <a:effectLst/>
                <a:latin typeface="+mn-lt"/>
                <a:ea typeface="+mn-ea"/>
                <a:cs typeface="+mn-cs"/>
              </a:rPr>
              <a:t>Comment GRACE fonctionne ?  GRACE est un couple de satellites en orbite polaire qui tous les mois parcours l’ensemble du globe. Les satellites sont distant l’un de l’autre, et c’est cette écartement qui varie en fonction des anomalies de masses sur terre qui est mesuré et traduit sous forme de variation du champ de gravité.  Lors d’un séisme, au moment de la rupture, plusieurs mécanismes sont responsables de la variation du champ de gravité (1, 2, 3, 4). Ce que je veux</a:t>
            </a:r>
            <a:r>
              <a:rPr lang="fr-FR" sz="1200" b="1" kern="1200" baseline="0" dirty="0" smtClean="0">
                <a:solidFill>
                  <a:schemeClr val="tx1"/>
                </a:solidFill>
                <a:effectLst/>
                <a:latin typeface="+mn-lt"/>
                <a:ea typeface="+mn-ea"/>
                <a:cs typeface="+mn-cs"/>
              </a:rPr>
              <a:t> quantifie dans mes modèles est la variation de gravité au moment de la rupture.</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4</a:t>
            </a:fld>
            <a:endParaRPr lang="fr-FR" dirty="0"/>
          </a:p>
        </p:txBody>
      </p:sp>
    </p:spTree>
    <p:extLst>
      <p:ext uri="{BB962C8B-B14F-4D97-AF65-F5344CB8AC3E}">
        <p14:creationId xmlns:p14="http://schemas.microsoft.com/office/powerpoint/2010/main" val="667964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algn="just"/>
            <a:r>
              <a:rPr lang="fr-FR" dirty="0" smtClean="0"/>
              <a:t>En</a:t>
            </a:r>
            <a:r>
              <a:rPr lang="fr-FR" baseline="0" dirty="0" smtClean="0"/>
              <a:t> quoi consiste la méthode que nous avons développé ? Le principe est simple : </a:t>
            </a:r>
          </a:p>
          <a:p>
            <a:pPr algn="just"/>
            <a:r>
              <a:rPr lang="fr-FR" baseline="0" dirty="0" smtClean="0"/>
              <a:t>-on a un séismes, les catalogues sismiques déterminent l’orientation des plans de ruptures et son énergie libéré sous forme de moment sismique. </a:t>
            </a:r>
          </a:p>
          <a:p>
            <a:pPr algn="just"/>
            <a:r>
              <a:rPr lang="fr-FR" baseline="0" dirty="0" smtClean="0"/>
              <a:t>-nous utilisons ces données sismiques pour modéliser la géométrie du plan de rupture qui est ensuite utilisé pour calculer la variation de gravité à l’aide de la solution analytique (formule) d’</a:t>
            </a:r>
            <a:r>
              <a:rPr lang="fr-FR" baseline="0" dirty="0" err="1" smtClean="0"/>
              <a:t>Okubo</a:t>
            </a:r>
            <a:r>
              <a:rPr lang="fr-FR" baseline="0" dirty="0" smtClean="0"/>
              <a:t>.</a:t>
            </a:r>
          </a:p>
          <a:p>
            <a:pPr algn="just"/>
            <a:r>
              <a:rPr lang="fr-FR" baseline="0" dirty="0" smtClean="0"/>
              <a:t>-Enfin le modèle et comparer au données GRACE.</a:t>
            </a:r>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5</a:t>
            </a:fld>
            <a:endParaRPr lang="fr-FR" dirty="0"/>
          </a:p>
        </p:txBody>
      </p:sp>
    </p:spTree>
    <p:extLst>
      <p:ext uri="{BB962C8B-B14F-4D97-AF65-F5344CB8AC3E}">
        <p14:creationId xmlns:p14="http://schemas.microsoft.com/office/powerpoint/2010/main" val="1477199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fr-FR" sz="1200" b="1" kern="1200" dirty="0" smtClean="0">
                <a:solidFill>
                  <a:schemeClr val="tx1"/>
                </a:solidFill>
                <a:effectLst/>
                <a:latin typeface="+mn-lt"/>
                <a:ea typeface="+mn-ea"/>
                <a:cs typeface="+mn-cs"/>
              </a:rPr>
              <a:t>Comment fonctionne la solution analytique d’</a:t>
            </a:r>
            <a:r>
              <a:rPr lang="fr-FR" sz="1200" b="1" kern="1200" dirty="0" err="1" smtClean="0">
                <a:solidFill>
                  <a:schemeClr val="tx1"/>
                </a:solidFill>
                <a:effectLst/>
                <a:latin typeface="+mn-lt"/>
                <a:ea typeface="+mn-ea"/>
                <a:cs typeface="+mn-cs"/>
              </a:rPr>
              <a:t>Okubo</a:t>
            </a:r>
            <a:r>
              <a:rPr lang="fr-FR" sz="1200" b="1" kern="1200" dirty="0" smtClean="0">
                <a:solidFill>
                  <a:schemeClr val="tx1"/>
                </a:solidFill>
                <a:effectLst/>
                <a:latin typeface="+mn-lt"/>
                <a:ea typeface="+mn-ea"/>
                <a:cs typeface="+mn-cs"/>
              </a:rPr>
              <a:t> ? </a:t>
            </a:r>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Elle est composée de 3 termes (1, 2, 3), mais nous pouvons la simplifier.</a:t>
            </a:r>
            <a:r>
              <a:rPr lang="fr-FR" sz="1200" b="1" kern="1200" baseline="0" dirty="0" smtClean="0">
                <a:solidFill>
                  <a:schemeClr val="tx1"/>
                </a:solidFill>
                <a:effectLst/>
                <a:latin typeface="+mn-lt"/>
                <a:ea typeface="+mn-ea"/>
                <a:cs typeface="+mn-cs"/>
              </a:rPr>
              <a:t> D</a:t>
            </a:r>
            <a:r>
              <a:rPr lang="fr-FR" sz="1200" b="1" kern="1200" dirty="0" smtClean="0">
                <a:solidFill>
                  <a:schemeClr val="tx1"/>
                </a:solidFill>
                <a:effectLst/>
                <a:latin typeface="+mn-lt"/>
                <a:ea typeface="+mn-ea"/>
                <a:cs typeface="+mn-cs"/>
              </a:rPr>
              <a:t>’une part les données sismique obtenue dans les catalogues sismique ne fournissent de composante de déplacement en ouverture donc U3 est nul. D’autre part les mesures GRACE ne sont pas associées à l’élévation du sol et donc le terme de d’air libre est nul  aussi. La variation de gravité est essentiellement due au déplacement sur le plan de rupture dans notre modèle.</a:t>
            </a:r>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Il nous faut donc connaitre le modèle de rupture.</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6</a:t>
            </a:fld>
            <a:endParaRPr lang="fr-FR" dirty="0"/>
          </a:p>
        </p:txBody>
      </p:sp>
    </p:spTree>
    <p:extLst>
      <p:ext uri="{BB962C8B-B14F-4D97-AF65-F5344CB8AC3E}">
        <p14:creationId xmlns:p14="http://schemas.microsoft.com/office/powerpoint/2010/main" val="58134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algn="just"/>
            <a:r>
              <a:rPr lang="fr-FR" dirty="0" smtClean="0"/>
              <a:t>Ainsi en utilisant des</a:t>
            </a:r>
            <a:r>
              <a:rPr lang="fr-FR" baseline="0" dirty="0" smtClean="0"/>
              <a:t> évènements sismiques pour lesquels on connait déjà la géométrie du modèle de rupture on peu inférer des lois d’échelles qui nous donnent une estimation de la longueur largeur et du déplacement en fonction de l’énergie de l’évènement sismique. </a:t>
            </a:r>
          </a:p>
          <a:p>
            <a:pPr algn="just"/>
            <a:r>
              <a:rPr lang="fr-FR" baseline="0" dirty="0" smtClean="0"/>
              <a:t>Donc maintenant que tout mes paramètres nécessaire au calcul de la variation du champ de gravité sont connus, il ne me reste plus qu’a le calculer pour chaque séismes. </a:t>
            </a:r>
            <a:endParaRPr lang="fr-FR" dirty="0"/>
          </a:p>
        </p:txBody>
      </p:sp>
      <p:sp>
        <p:nvSpPr>
          <p:cNvPr id="4" name="Espace réservé du numéro de diapositive 3"/>
          <p:cNvSpPr>
            <a:spLocks noGrp="1"/>
          </p:cNvSpPr>
          <p:nvPr>
            <p:ph type="sldNum" sz="quarter" idx="10"/>
          </p:nvPr>
        </p:nvSpPr>
        <p:spPr/>
        <p:txBody>
          <a:bodyPr/>
          <a:lstStyle/>
          <a:p>
            <a:fld id="{A3346664-3582-43A4-B61C-933B794E4FDF}" type="slidenum">
              <a:rPr lang="fr-FR" smtClean="0"/>
              <a:t>7</a:t>
            </a:fld>
            <a:endParaRPr lang="fr-FR" dirty="0"/>
          </a:p>
        </p:txBody>
      </p:sp>
    </p:spTree>
    <p:extLst>
      <p:ext uri="{BB962C8B-B14F-4D97-AF65-F5344CB8AC3E}">
        <p14:creationId xmlns:p14="http://schemas.microsoft.com/office/powerpoint/2010/main" val="64530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r>
              <a:rPr lang="en-IE" dirty="0" err="1" smtClean="0"/>
              <a:t>En</a:t>
            </a:r>
            <a:r>
              <a:rPr lang="en-IE" baseline="0" dirty="0" smtClean="0"/>
              <a:t> </a:t>
            </a:r>
            <a:r>
              <a:rPr lang="en-IE" baseline="0" dirty="0" err="1" smtClean="0"/>
              <a:t>v</a:t>
            </a:r>
            <a:r>
              <a:rPr lang="en-IE" dirty="0" err="1" smtClean="0"/>
              <a:t>oici</a:t>
            </a:r>
            <a:r>
              <a:rPr lang="en-IE" baseline="0" dirty="0" smtClean="0"/>
              <a:t> le </a:t>
            </a:r>
            <a:r>
              <a:rPr lang="en-IE" baseline="0" dirty="0" err="1" smtClean="0"/>
              <a:t>résultat</a:t>
            </a:r>
            <a:r>
              <a:rPr lang="en-IE" baseline="0" dirty="0" smtClean="0"/>
              <a:t>.  Du coup </a:t>
            </a:r>
            <a:r>
              <a:rPr lang="en-IE" baseline="0" dirty="0" err="1" smtClean="0"/>
              <a:t>si</a:t>
            </a:r>
            <a:r>
              <a:rPr lang="en-IE" baseline="0" dirty="0" smtClean="0"/>
              <a:t> je </a:t>
            </a:r>
            <a:r>
              <a:rPr lang="en-IE" baseline="0" dirty="0" err="1" smtClean="0"/>
              <a:t>fais</a:t>
            </a:r>
            <a:r>
              <a:rPr lang="en-IE" baseline="0" dirty="0" smtClean="0"/>
              <a:t> </a:t>
            </a:r>
            <a:r>
              <a:rPr lang="en-IE" baseline="0" dirty="0" err="1" smtClean="0"/>
              <a:t>l’hypothèse</a:t>
            </a:r>
            <a:r>
              <a:rPr lang="en-IE" baseline="0" dirty="0" smtClean="0"/>
              <a:t> que </a:t>
            </a:r>
            <a:r>
              <a:rPr lang="en-IE" baseline="0" dirty="0" err="1" smtClean="0"/>
              <a:t>ce</a:t>
            </a:r>
            <a:r>
              <a:rPr lang="en-IE" baseline="0" dirty="0" smtClean="0"/>
              <a:t> </a:t>
            </a:r>
            <a:r>
              <a:rPr lang="en-IE" baseline="0" dirty="0" err="1" smtClean="0"/>
              <a:t>modèle</a:t>
            </a:r>
            <a:r>
              <a:rPr lang="en-IE" baseline="0" dirty="0" smtClean="0"/>
              <a:t> me </a:t>
            </a:r>
            <a:r>
              <a:rPr lang="en-IE" baseline="0" dirty="0" err="1" smtClean="0"/>
              <a:t>permet</a:t>
            </a:r>
            <a:r>
              <a:rPr lang="en-IE" baseline="0" dirty="0" smtClean="0"/>
              <a:t> de </a:t>
            </a:r>
            <a:r>
              <a:rPr lang="en-IE" baseline="0" dirty="0" err="1" smtClean="0"/>
              <a:t>corriger</a:t>
            </a:r>
            <a:r>
              <a:rPr lang="en-IE" baseline="0" dirty="0" smtClean="0"/>
              <a:t> </a:t>
            </a:r>
            <a:r>
              <a:rPr lang="en-IE" baseline="0" dirty="0" err="1" smtClean="0"/>
              <a:t>l’impact</a:t>
            </a:r>
            <a:r>
              <a:rPr lang="en-IE" baseline="0" dirty="0" smtClean="0"/>
              <a:t> co-</a:t>
            </a:r>
            <a:r>
              <a:rPr lang="en-IE" baseline="0" dirty="0" err="1" smtClean="0"/>
              <a:t>sismique</a:t>
            </a:r>
            <a:r>
              <a:rPr lang="en-IE" baseline="0" dirty="0" smtClean="0"/>
              <a:t> </a:t>
            </a:r>
            <a:r>
              <a:rPr lang="en-IE" baseline="0" dirty="0" err="1" smtClean="0"/>
              <a:t>il</a:t>
            </a:r>
            <a:r>
              <a:rPr lang="en-IE" baseline="0" dirty="0" smtClean="0"/>
              <a:t> ne me </a:t>
            </a:r>
            <a:r>
              <a:rPr lang="en-IE" baseline="0" dirty="0" err="1" smtClean="0"/>
              <a:t>reste</a:t>
            </a:r>
            <a:r>
              <a:rPr lang="en-IE" baseline="0" dirty="0" smtClean="0"/>
              <a:t> plus </a:t>
            </a:r>
            <a:r>
              <a:rPr lang="en-IE" baseline="0" dirty="0" err="1" smtClean="0"/>
              <a:t>qu’à</a:t>
            </a:r>
            <a:r>
              <a:rPr lang="en-IE" baseline="0" dirty="0" smtClean="0"/>
              <a:t> le </a:t>
            </a:r>
            <a:r>
              <a:rPr lang="en-IE" baseline="0" dirty="0" err="1" smtClean="0"/>
              <a:t>soustraire</a:t>
            </a:r>
            <a:r>
              <a:rPr lang="en-IE" baseline="0" dirty="0" smtClean="0"/>
              <a:t> à GRACE. </a:t>
            </a:r>
            <a:endParaRPr lang="en-IE" dirty="0"/>
          </a:p>
        </p:txBody>
      </p:sp>
      <p:sp>
        <p:nvSpPr>
          <p:cNvPr id="4" name="Espace réservé du numéro de diapositive 3"/>
          <p:cNvSpPr>
            <a:spLocks noGrp="1"/>
          </p:cNvSpPr>
          <p:nvPr>
            <p:ph type="sldNum" sz="quarter" idx="10"/>
          </p:nvPr>
        </p:nvSpPr>
        <p:spPr/>
        <p:txBody>
          <a:bodyPr/>
          <a:lstStyle/>
          <a:p>
            <a:fld id="{58C086CC-05CE-42DC-BF3C-F2288E6F8058}" type="slidenum">
              <a:rPr lang="fr-FR" smtClean="0"/>
              <a:t>8</a:t>
            </a:fld>
            <a:endParaRPr lang="fr-FR" dirty="0"/>
          </a:p>
        </p:txBody>
      </p:sp>
    </p:spTree>
    <p:extLst>
      <p:ext uri="{BB962C8B-B14F-4D97-AF65-F5344CB8AC3E}">
        <p14:creationId xmlns:p14="http://schemas.microsoft.com/office/powerpoint/2010/main" val="2974931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pPr algn="just"/>
            <a:r>
              <a:rPr lang="en-IE" dirty="0" smtClean="0"/>
              <a:t>…Et </a:t>
            </a:r>
            <a:r>
              <a:rPr lang="en-IE" dirty="0" err="1" smtClean="0"/>
              <a:t>donc</a:t>
            </a:r>
            <a:r>
              <a:rPr lang="en-IE" dirty="0" smtClean="0"/>
              <a:t> </a:t>
            </a:r>
            <a:r>
              <a:rPr lang="en-IE" dirty="0" err="1" smtClean="0"/>
              <a:t>c’est</a:t>
            </a:r>
            <a:r>
              <a:rPr lang="en-IE" dirty="0" smtClean="0"/>
              <a:t> se que </a:t>
            </a:r>
            <a:r>
              <a:rPr lang="en-IE" dirty="0" err="1" smtClean="0"/>
              <a:t>j’ai</a:t>
            </a:r>
            <a:r>
              <a:rPr lang="en-IE" dirty="0" smtClean="0"/>
              <a:t> fait</a:t>
            </a:r>
            <a:r>
              <a:rPr lang="en-IE" baseline="0" dirty="0" smtClean="0"/>
              <a:t> </a:t>
            </a:r>
            <a:r>
              <a:rPr lang="en-IE" baseline="0" dirty="0" err="1" smtClean="0"/>
              <a:t>ici</a:t>
            </a:r>
            <a:r>
              <a:rPr lang="en-IE" baseline="0" dirty="0" smtClean="0"/>
              <a:t>, </a:t>
            </a:r>
            <a:r>
              <a:rPr lang="en-IE" baseline="0" dirty="0" err="1" smtClean="0"/>
              <a:t>en</a:t>
            </a:r>
            <a:r>
              <a:rPr lang="en-IE" baseline="0" dirty="0" smtClean="0"/>
              <a:t> </a:t>
            </a:r>
            <a:r>
              <a:rPr lang="en-IE" baseline="0" dirty="0" err="1" smtClean="0"/>
              <a:t>soutrayant</a:t>
            </a:r>
            <a:r>
              <a:rPr lang="en-IE" baseline="0" dirty="0" smtClean="0"/>
              <a:t> le </a:t>
            </a:r>
            <a:r>
              <a:rPr lang="en-IE" baseline="0" dirty="0" err="1" smtClean="0"/>
              <a:t>modèle</a:t>
            </a:r>
            <a:r>
              <a:rPr lang="en-IE" baseline="0" dirty="0" smtClean="0"/>
              <a:t> à GRACE. </a:t>
            </a:r>
            <a:r>
              <a:rPr lang="en-IE" baseline="0" dirty="0" err="1" smtClean="0"/>
              <a:t>En</a:t>
            </a:r>
            <a:r>
              <a:rPr lang="en-IE" baseline="0" dirty="0" smtClean="0"/>
              <a:t> </a:t>
            </a:r>
            <a:r>
              <a:rPr lang="en-IE" baseline="0" dirty="0" err="1" smtClean="0"/>
              <a:t>faisant</a:t>
            </a:r>
            <a:r>
              <a:rPr lang="en-IE" baseline="0" dirty="0" smtClean="0"/>
              <a:t> </a:t>
            </a:r>
            <a:r>
              <a:rPr lang="en-IE" baseline="0" dirty="0" err="1" smtClean="0"/>
              <a:t>l’hypothèse</a:t>
            </a:r>
            <a:r>
              <a:rPr lang="en-IE" baseline="0" dirty="0" smtClean="0"/>
              <a:t> que </a:t>
            </a:r>
            <a:r>
              <a:rPr lang="en-IE" baseline="0" dirty="0" err="1" smtClean="0"/>
              <a:t>ce</a:t>
            </a:r>
            <a:r>
              <a:rPr lang="en-IE" baseline="0" dirty="0" smtClean="0"/>
              <a:t> que </a:t>
            </a:r>
            <a:r>
              <a:rPr lang="en-IE" baseline="0" dirty="0" err="1" smtClean="0"/>
              <a:t>j’ai</a:t>
            </a:r>
            <a:r>
              <a:rPr lang="en-IE" baseline="0" dirty="0" smtClean="0"/>
              <a:t> </a:t>
            </a:r>
            <a:r>
              <a:rPr lang="en-IE" baseline="0" dirty="0" err="1" smtClean="0"/>
              <a:t>corrigé</a:t>
            </a:r>
            <a:r>
              <a:rPr lang="en-IE" baseline="0" dirty="0" smtClean="0"/>
              <a:t> </a:t>
            </a:r>
            <a:r>
              <a:rPr lang="en-IE" baseline="0" dirty="0" err="1" smtClean="0"/>
              <a:t>est</a:t>
            </a:r>
            <a:r>
              <a:rPr lang="en-IE" baseline="0" dirty="0" smtClean="0"/>
              <a:t> </a:t>
            </a:r>
            <a:r>
              <a:rPr lang="en-IE" baseline="0" dirty="0" err="1" smtClean="0"/>
              <a:t>bien</a:t>
            </a:r>
            <a:r>
              <a:rPr lang="en-IE" baseline="0" dirty="0" smtClean="0"/>
              <a:t> le signal du aux </a:t>
            </a:r>
            <a:r>
              <a:rPr lang="en-IE" baseline="0" dirty="0" err="1" smtClean="0"/>
              <a:t>séismes</a:t>
            </a:r>
            <a:r>
              <a:rPr lang="en-IE" baseline="0" dirty="0" smtClean="0"/>
              <a:t> (co-</a:t>
            </a:r>
            <a:r>
              <a:rPr lang="en-IE" baseline="0" dirty="0" err="1" smtClean="0"/>
              <a:t>sismique</a:t>
            </a:r>
            <a:r>
              <a:rPr lang="en-IE" baseline="0" dirty="0" smtClean="0"/>
              <a:t>), </a:t>
            </a:r>
            <a:r>
              <a:rPr lang="en-IE" baseline="0" dirty="0" err="1" smtClean="0"/>
              <a:t>j’obtiens</a:t>
            </a:r>
            <a:r>
              <a:rPr lang="en-IE" baseline="0" dirty="0" smtClean="0"/>
              <a:t> </a:t>
            </a:r>
            <a:r>
              <a:rPr lang="en-IE" baseline="0" dirty="0" err="1" smtClean="0"/>
              <a:t>une</a:t>
            </a:r>
            <a:r>
              <a:rPr lang="en-IE" baseline="0" dirty="0" smtClean="0"/>
              <a:t> carte GRACE </a:t>
            </a:r>
            <a:r>
              <a:rPr lang="en-IE" baseline="0" dirty="0" err="1" smtClean="0"/>
              <a:t>corrigée</a:t>
            </a:r>
            <a:r>
              <a:rPr lang="en-IE" baseline="0" dirty="0" smtClean="0"/>
              <a:t>. Pour </a:t>
            </a:r>
            <a:r>
              <a:rPr lang="en-IE" baseline="0" dirty="0" err="1" smtClean="0"/>
              <a:t>mieux</a:t>
            </a:r>
            <a:r>
              <a:rPr lang="en-IE" baseline="0" dirty="0" smtClean="0"/>
              <a:t> y </a:t>
            </a:r>
            <a:r>
              <a:rPr lang="en-IE" baseline="0" dirty="0" err="1" smtClean="0"/>
              <a:t>voir</a:t>
            </a:r>
            <a:r>
              <a:rPr lang="en-IE" baseline="0" dirty="0" smtClean="0"/>
              <a:t>, je </a:t>
            </a:r>
            <a:r>
              <a:rPr lang="en-IE" baseline="0" dirty="0" err="1" smtClean="0"/>
              <a:t>vous</a:t>
            </a:r>
            <a:r>
              <a:rPr lang="en-IE" baseline="0" dirty="0" smtClean="0"/>
              <a:t> propose de </a:t>
            </a:r>
            <a:r>
              <a:rPr lang="en-IE" baseline="0" dirty="0" err="1" smtClean="0"/>
              <a:t>zoomer</a:t>
            </a:r>
            <a:r>
              <a:rPr lang="en-IE" baseline="0" dirty="0" smtClean="0"/>
              <a:t> sur un </a:t>
            </a:r>
            <a:r>
              <a:rPr lang="en-IE" baseline="0" dirty="0" err="1" smtClean="0"/>
              <a:t>exemple</a:t>
            </a:r>
            <a:r>
              <a:rPr lang="en-IE" baseline="0" dirty="0" smtClean="0"/>
              <a:t> </a:t>
            </a:r>
            <a:r>
              <a:rPr lang="en-IE" baseline="0" dirty="0" err="1" smtClean="0"/>
              <a:t>tel</a:t>
            </a:r>
            <a:r>
              <a:rPr lang="en-IE" baseline="0" dirty="0" smtClean="0"/>
              <a:t> que sur la zone de Sumatra. </a:t>
            </a:r>
            <a:endParaRPr lang="en-IE" dirty="0"/>
          </a:p>
        </p:txBody>
      </p:sp>
      <p:sp>
        <p:nvSpPr>
          <p:cNvPr id="4" name="Espace réservé du numéro de diapositive 3"/>
          <p:cNvSpPr>
            <a:spLocks noGrp="1"/>
          </p:cNvSpPr>
          <p:nvPr>
            <p:ph type="sldNum" sz="quarter" idx="10"/>
          </p:nvPr>
        </p:nvSpPr>
        <p:spPr/>
        <p:txBody>
          <a:bodyPr/>
          <a:lstStyle/>
          <a:p>
            <a:fld id="{58C086CC-05CE-42DC-BF3C-F2288E6F8058}" type="slidenum">
              <a:rPr lang="fr-FR" smtClean="0"/>
              <a:t>9</a:t>
            </a:fld>
            <a:endParaRPr lang="fr-FR" dirty="0"/>
          </a:p>
        </p:txBody>
      </p:sp>
    </p:spTree>
    <p:extLst>
      <p:ext uri="{BB962C8B-B14F-4D97-AF65-F5344CB8AC3E}">
        <p14:creationId xmlns:p14="http://schemas.microsoft.com/office/powerpoint/2010/main" val="2050157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7D5DFB65-5700-4DD2-98E0-54E1080E0409}" type="datetime1">
              <a:rPr lang="fr-FR" smtClean="0"/>
              <a:t>17/06/2017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321091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86838F7F-8E7C-4C27-BCA2-0AE0EF32996D}" type="datetime1">
              <a:rPr lang="fr-FR" smtClean="0"/>
              <a:t>17/06/2017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1428673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DE33278-7186-41AA-ABB9-1FEED7B73360}" type="datetime1">
              <a:rPr lang="fr-FR" smtClean="0"/>
              <a:t>17/06/2017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424454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0DB5C9B2-D37F-4895-B213-67C07CEAA81A}" type="datetime1">
              <a:rPr lang="fr-FR" smtClean="0"/>
              <a:t>17/06/2017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151596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9F6FD0F-B078-4D32-8524-B579620B9006}" type="datetime1">
              <a:rPr lang="fr-FR" smtClean="0"/>
              <a:t>17/06/2017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250132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8EF30BA3-E973-43BF-97C0-A69ED980CBE5}" type="datetime1">
              <a:rPr lang="fr-FR" smtClean="0"/>
              <a:t>17/06/2017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70019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684B87C2-12DD-45BA-B37E-EA21DEE9BF13}" type="datetime1">
              <a:rPr lang="fr-FR" smtClean="0"/>
              <a:t>17/06/2017</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4227871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ECE7A831-5578-45CF-8A63-A21537CDB706}" type="datetime1">
              <a:rPr lang="fr-FR" smtClean="0"/>
              <a:t>17/06/2017</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304664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375F4-9217-4B82-B733-7535FAC2D3C5}" type="datetime1">
              <a:rPr lang="fr-FR" smtClean="0"/>
              <a:t>17/06/2017</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631998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0DAF70E-4062-4F9C-B560-D37A09CE3B18}" type="datetime1">
              <a:rPr lang="fr-FR" smtClean="0"/>
              <a:t>17/06/2017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219618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4093A2E7-EB95-43CA-977D-35C4C66B6924}" type="datetime1">
              <a:rPr lang="fr-FR" smtClean="0"/>
              <a:t>17/06/2017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09C66990-5728-484B-93F8-D8B46789C5F7}" type="slidenum">
              <a:rPr lang="fr-FR" smtClean="0"/>
              <a:t>‹N°›</a:t>
            </a:fld>
            <a:endParaRPr lang="fr-FR" dirty="0"/>
          </a:p>
        </p:txBody>
      </p:sp>
    </p:spTree>
    <p:extLst>
      <p:ext uri="{BB962C8B-B14F-4D97-AF65-F5344CB8AC3E}">
        <p14:creationId xmlns:p14="http://schemas.microsoft.com/office/powerpoint/2010/main" val="154316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tx1">
                <a:lumMod val="50000"/>
                <a:lumOff val="50000"/>
              </a:schemeClr>
            </a:gs>
            <a:gs pos="44000">
              <a:srgbClr val="224FA1"/>
            </a:gs>
            <a:gs pos="65000">
              <a:srgbClr val="224FA1"/>
            </a:gs>
            <a:gs pos="84000">
              <a:schemeClr val="tx1">
                <a:lumMod val="65000"/>
                <a:lumOff val="3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F5675E-255E-45D0-A3BD-76DEDDEE490A}" type="datetime1">
              <a:rPr lang="fr-FR" smtClean="0"/>
              <a:t>17/06/2017</a:t>
            </a:fld>
            <a:endParaRPr lang="fr-FR"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66990-5728-484B-93F8-D8B46789C5F7}" type="slidenum">
              <a:rPr lang="fr-FR" smtClean="0"/>
              <a:t>‹N°›</a:t>
            </a:fld>
            <a:endParaRPr lang="fr-FR" dirty="0"/>
          </a:p>
        </p:txBody>
      </p:sp>
    </p:spTree>
    <p:extLst>
      <p:ext uri="{BB962C8B-B14F-4D97-AF65-F5344CB8AC3E}">
        <p14:creationId xmlns:p14="http://schemas.microsoft.com/office/powerpoint/2010/main" val="1823056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t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rotWithShape="1">
          <a:blip r:embed="rId3"/>
          <a:srcRect r="935"/>
          <a:stretch/>
        </p:blipFill>
        <p:spPr>
          <a:xfrm>
            <a:off x="0" y="3935391"/>
            <a:ext cx="9144000" cy="2981373"/>
          </a:xfrm>
          <a:prstGeom prst="rect">
            <a:avLst/>
          </a:prstGeom>
          <a:ln>
            <a:noFill/>
          </a:ln>
          <a:effectLst>
            <a:softEdge rad="112500"/>
          </a:effectLst>
        </p:spPr>
      </p:pic>
      <p:sp>
        <p:nvSpPr>
          <p:cNvPr id="4" name="ZoneTexte 3"/>
          <p:cNvSpPr txBox="1"/>
          <p:nvPr/>
        </p:nvSpPr>
        <p:spPr>
          <a:xfrm>
            <a:off x="2029508" y="2059679"/>
            <a:ext cx="4974618" cy="1908215"/>
          </a:xfrm>
          <a:prstGeom prst="rect">
            <a:avLst/>
          </a:prstGeom>
          <a:noFill/>
          <a:ln>
            <a:noFill/>
          </a:ln>
        </p:spPr>
        <p:txBody>
          <a:bodyPr wrap="square" rtlCol="0" anchor="ctr" anchorCtr="1">
            <a:spAutoFit/>
          </a:bodyPr>
          <a:lstStyle>
            <a:defPPr>
              <a:defRPr lang="fr-FR"/>
            </a:defPPr>
            <a:lvl1pPr algn="ctr">
              <a:defRPr sz="2400">
                <a:solidFill>
                  <a:schemeClr val="bg1"/>
                </a:solidFill>
              </a:defRPr>
            </a:lvl1pPr>
          </a:lstStyle>
          <a:p>
            <a:r>
              <a:rPr lang="fr-FR" sz="2800" dirty="0"/>
              <a:t>Michaël PONS</a:t>
            </a:r>
          </a:p>
          <a:p>
            <a:endParaRPr lang="fr-FR" sz="1800" b="1" dirty="0"/>
          </a:p>
          <a:p>
            <a:r>
              <a:rPr lang="fr-FR" sz="1800" b="1" dirty="0" smtClean="0"/>
              <a:t>Encadrants :</a:t>
            </a:r>
            <a:r>
              <a:rPr lang="fr-FR" sz="1800" dirty="0" smtClean="0"/>
              <a:t> </a:t>
            </a:r>
            <a:r>
              <a:rPr lang="fr-FR" sz="1800" dirty="0"/>
              <a:t>Maxime MOUYEN, Philippe STEER, </a:t>
            </a:r>
          </a:p>
          <a:p>
            <a:r>
              <a:rPr lang="fr-FR" sz="1800" dirty="0"/>
              <a:t>Laurent LONGUEVERGNE </a:t>
            </a:r>
            <a:endParaRPr lang="fr-FR" sz="1800" b="1" dirty="0"/>
          </a:p>
          <a:p>
            <a:endParaRPr lang="fr-FR" sz="1800" dirty="0"/>
          </a:p>
          <a:p>
            <a:r>
              <a:rPr lang="fr-FR" sz="1800" dirty="0" smtClean="0"/>
              <a:t>19 </a:t>
            </a:r>
            <a:r>
              <a:rPr lang="fr-FR" sz="1800" dirty="0"/>
              <a:t>juin 2017</a:t>
            </a:r>
          </a:p>
        </p:txBody>
      </p:sp>
      <p:pic>
        <p:nvPicPr>
          <p:cNvPr id="15" name="Picture 4" descr="https://upload.wikimedia.org/wikipedia/commons/c/c8/Western-Ghats-Mathera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30372" y="843916"/>
            <a:ext cx="268099" cy="201074"/>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numéro de diapositive 8"/>
          <p:cNvSpPr>
            <a:spLocks noGrp="1"/>
          </p:cNvSpPr>
          <p:nvPr>
            <p:ph type="sldNum" sz="quarter" idx="12"/>
          </p:nvPr>
        </p:nvSpPr>
        <p:spPr>
          <a:xfrm>
            <a:off x="6956129" y="5674933"/>
            <a:ext cx="2057400" cy="273844"/>
          </a:xfrm>
        </p:spPr>
        <p:txBody>
          <a:bodyPr/>
          <a:lstStyle/>
          <a:p>
            <a:fld id="{1F3E192A-86C1-4F7D-98F5-79865C32DB98}" type="slidenum">
              <a:rPr lang="fr-FR" smtClean="0"/>
              <a:t>1</a:t>
            </a:fld>
            <a:endParaRPr lang="fr-FR" dirty="0"/>
          </a:p>
        </p:txBody>
      </p:sp>
      <p:pic>
        <p:nvPicPr>
          <p:cNvPr id="22" name="Picture 4" descr="Afficher l'image d'origin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4126" y="233622"/>
            <a:ext cx="1961405" cy="6193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Afficher l'image d'orig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43" y="-5381"/>
            <a:ext cx="1706548" cy="858394"/>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1619430" y="951731"/>
            <a:ext cx="5794773" cy="1015663"/>
          </a:xfrm>
          <a:prstGeom prst="rect">
            <a:avLst/>
          </a:prstGeom>
          <a:solidFill>
            <a:schemeClr val="tx1">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chorCtr="1">
            <a:spAutoFit/>
          </a:bodyPr>
          <a:lstStyle/>
          <a:p>
            <a:pPr algn="ctr"/>
            <a:r>
              <a:rPr lang="fr-FR" sz="3200" b="1" dirty="0">
                <a:solidFill>
                  <a:schemeClr val="bg1"/>
                </a:solidFill>
              </a:rPr>
              <a:t> </a:t>
            </a:r>
            <a:r>
              <a:rPr lang="fr-FR" sz="2800" b="1" dirty="0">
                <a:solidFill>
                  <a:schemeClr val="bg1"/>
                </a:solidFill>
              </a:rPr>
              <a:t>Impact des séismes sur le </a:t>
            </a:r>
            <a:r>
              <a:rPr lang="fr-FR" sz="2800" b="1" dirty="0" smtClean="0">
                <a:solidFill>
                  <a:schemeClr val="bg1"/>
                </a:solidFill>
              </a:rPr>
              <a:t>signal </a:t>
            </a:r>
            <a:r>
              <a:rPr lang="fr-FR" sz="2800" b="1" dirty="0">
                <a:solidFill>
                  <a:schemeClr val="bg1"/>
                </a:solidFill>
              </a:rPr>
              <a:t>gravimétrique GRACE</a:t>
            </a:r>
          </a:p>
        </p:txBody>
      </p:sp>
    </p:spTree>
    <p:extLst>
      <p:ext uri="{BB962C8B-B14F-4D97-AF65-F5344CB8AC3E}">
        <p14:creationId xmlns:p14="http://schemas.microsoft.com/office/powerpoint/2010/main" val="2406926213"/>
      </p:ext>
    </p:extLst>
  </p:cSld>
  <p:clrMapOvr>
    <a:masterClrMapping/>
  </p:clrMapOvr>
  <mc:AlternateContent xmlns:mc="http://schemas.openxmlformats.org/markup-compatibility/2006" xmlns:p14="http://schemas.microsoft.com/office/powerpoint/2010/main">
    <mc:Choice Requires="p14">
      <p:transition spd="slow" p14:dur="2000" advTm="14243"/>
    </mc:Choice>
    <mc:Fallback xmlns="">
      <p:transition spd="slow" advTm="1424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l="4716" r="3800"/>
          <a:stretch/>
        </p:blipFill>
        <p:spPr>
          <a:xfrm>
            <a:off x="465915" y="3841027"/>
            <a:ext cx="8218172" cy="2324177"/>
          </a:xfrm>
          <a:prstGeom prst="rect">
            <a:avLst/>
          </a:prstGeom>
          <a:ln w="38100">
            <a:solidFill>
              <a:schemeClr val="tx1"/>
            </a:solidFill>
          </a:ln>
        </p:spPr>
      </p:pic>
      <p:sp>
        <p:nvSpPr>
          <p:cNvPr id="27" name="Rectangle à coins arrondis 26"/>
          <p:cNvSpPr/>
          <p:nvPr/>
        </p:nvSpPr>
        <p:spPr>
          <a:xfrm>
            <a:off x="1253781" y="730844"/>
            <a:ext cx="6633873" cy="522828"/>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22" name="ZoneTexte 21"/>
          <p:cNvSpPr txBox="1"/>
          <p:nvPr/>
        </p:nvSpPr>
        <p:spPr>
          <a:xfrm>
            <a:off x="2891689" y="2163197"/>
            <a:ext cx="5296000" cy="600164"/>
          </a:xfrm>
          <a:prstGeom prst="rect">
            <a:avLst/>
          </a:prstGeom>
          <a:noFill/>
        </p:spPr>
        <p:txBody>
          <a:bodyPr wrap="square" rtlCol="0">
            <a:spAutoFit/>
          </a:bodyPr>
          <a:lstStyle/>
          <a:p>
            <a:r>
              <a:rPr lang="en-IE" sz="3300" b="1" dirty="0" smtClean="0">
                <a:solidFill>
                  <a:schemeClr val="bg1"/>
                </a:solidFill>
              </a:rPr>
              <a:t>-                              </a:t>
            </a:r>
            <a:r>
              <a:rPr lang="en-IE" sz="3300" b="1" dirty="0" smtClean="0">
                <a:solidFill>
                  <a:schemeClr val="bg1"/>
                </a:solidFill>
              </a:rPr>
              <a:t>=</a:t>
            </a:r>
            <a:endParaRPr lang="en-IE" sz="3300" b="1" dirty="0">
              <a:solidFill>
                <a:schemeClr val="bg1"/>
              </a:solidFill>
            </a:endParaRPr>
          </a:p>
        </p:txBody>
      </p:sp>
      <p:sp>
        <p:nvSpPr>
          <p:cNvPr id="46" name="Rectangle 45"/>
          <p:cNvSpPr/>
          <p:nvPr/>
        </p:nvSpPr>
        <p:spPr>
          <a:xfrm>
            <a:off x="844952" y="720431"/>
            <a:ext cx="7451202" cy="523220"/>
          </a:xfrm>
          <a:prstGeom prst="rect">
            <a:avLst/>
          </a:prstGeom>
        </p:spPr>
        <p:txBody>
          <a:bodyPr wrap="square">
            <a:spAutoFit/>
          </a:bodyPr>
          <a:lstStyle/>
          <a:p>
            <a:pPr indent="-171450" algn="ctr"/>
            <a:r>
              <a:rPr lang="fr-FR" sz="2800" b="1" dirty="0">
                <a:solidFill>
                  <a:srgbClr val="434343"/>
                </a:solidFill>
                <a:latin typeface="Times New Roman" panose="02020603050405020304" pitchFamily="18" charset="0"/>
              </a:rPr>
              <a:t>Comparaison entre le modèle et GRACE  </a:t>
            </a:r>
          </a:p>
        </p:txBody>
      </p:sp>
      <p:grpSp>
        <p:nvGrpSpPr>
          <p:cNvPr id="59" name="Groupe 58"/>
          <p:cNvGrpSpPr/>
          <p:nvPr/>
        </p:nvGrpSpPr>
        <p:grpSpPr>
          <a:xfrm>
            <a:off x="-3256" y="0"/>
            <a:ext cx="5799959" cy="325490"/>
            <a:chOff x="1" y="-10076"/>
            <a:chExt cx="7733278" cy="433986"/>
          </a:xfrm>
        </p:grpSpPr>
        <p:sp>
          <p:nvSpPr>
            <p:cNvPr id="60" name="Rectangle 59"/>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61" name="Connecteur droit 60"/>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897174" y="1694"/>
              <a:ext cx="1855867" cy="4134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Méthode</a:t>
              </a:r>
            </a:p>
          </p:txBody>
        </p:sp>
        <p:cxnSp>
          <p:nvCxnSpPr>
            <p:cNvPr id="63" name="Connecteur droit 62"/>
            <p:cNvCxnSpPr/>
            <p:nvPr/>
          </p:nvCxnSpPr>
          <p:spPr>
            <a:xfrm flipH="1">
              <a:off x="3753040" y="-6394"/>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753040" y="0"/>
              <a:ext cx="1791502" cy="41347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Résultats</a:t>
              </a:r>
            </a:p>
          </p:txBody>
        </p:sp>
        <p:cxnSp>
          <p:nvCxnSpPr>
            <p:cNvPr id="65" name="Connecteur droit 64"/>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67" name="Rectangle 66"/>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2" name="Espace réservé du numéro de diapositive 1"/>
          <p:cNvSpPr>
            <a:spLocks noGrp="1"/>
          </p:cNvSpPr>
          <p:nvPr>
            <p:ph type="sldNum" sz="quarter" idx="12"/>
          </p:nvPr>
        </p:nvSpPr>
        <p:spPr>
          <a:xfrm>
            <a:off x="6858954" y="6377445"/>
            <a:ext cx="2057400" cy="273844"/>
          </a:xfrm>
        </p:spPr>
        <p:txBody>
          <a:bodyPr/>
          <a:lstStyle/>
          <a:p>
            <a:fld id="{09C66990-5728-484B-93F8-D8B46789C5F7}" type="slidenum">
              <a:rPr lang="fr-FR" smtClean="0">
                <a:solidFill>
                  <a:schemeClr val="bg1">
                    <a:lumMod val="65000"/>
                  </a:schemeClr>
                </a:solidFill>
              </a:rPr>
              <a:t>10</a:t>
            </a:fld>
            <a:endParaRPr lang="fr-FR" dirty="0">
              <a:solidFill>
                <a:schemeClr val="bg1">
                  <a:lumMod val="65000"/>
                </a:schemeClr>
              </a:solidFill>
            </a:endParaRPr>
          </a:p>
        </p:txBody>
      </p:sp>
      <p:pic>
        <p:nvPicPr>
          <p:cNvPr id="29" name="Image 28"/>
          <p:cNvPicPr>
            <a:picLocks noChangeAspect="1"/>
          </p:cNvPicPr>
          <p:nvPr/>
        </p:nvPicPr>
        <p:blipFill rotWithShape="1">
          <a:blip r:embed="rId4" cstate="print">
            <a:extLst>
              <a:ext uri="{28A0092B-C50C-407E-A947-70E740481C1C}">
                <a14:useLocalDpi xmlns:a14="http://schemas.microsoft.com/office/drawing/2010/main" val="0"/>
              </a:ext>
            </a:extLst>
          </a:blip>
          <a:srcRect l="14091" t="3210" r="11515" b="1820"/>
          <a:stretch/>
        </p:blipFill>
        <p:spPr>
          <a:xfrm>
            <a:off x="3226293" y="1663065"/>
            <a:ext cx="2667593" cy="1743985"/>
          </a:xfrm>
          <a:prstGeom prst="rect">
            <a:avLst/>
          </a:prstGeom>
          <a:ln w="38100">
            <a:solidFill>
              <a:srgbClr val="FF0000"/>
            </a:solidFill>
          </a:ln>
        </p:spPr>
      </p:pic>
      <p:pic>
        <p:nvPicPr>
          <p:cNvPr id="30" name="Image 29"/>
          <p:cNvPicPr>
            <a:picLocks noChangeAspect="1"/>
          </p:cNvPicPr>
          <p:nvPr/>
        </p:nvPicPr>
        <p:blipFill rotWithShape="1">
          <a:blip r:embed="rId5" cstate="print">
            <a:extLst>
              <a:ext uri="{28A0092B-C50C-407E-A947-70E740481C1C}">
                <a14:useLocalDpi xmlns:a14="http://schemas.microsoft.com/office/drawing/2010/main" val="0"/>
              </a:ext>
            </a:extLst>
          </a:blip>
          <a:srcRect l="13963" t="2960" r="11642" b="1773"/>
          <a:stretch/>
        </p:blipFill>
        <p:spPr>
          <a:xfrm>
            <a:off x="6319798" y="1658863"/>
            <a:ext cx="2681104" cy="1758279"/>
          </a:xfrm>
          <a:prstGeom prst="rect">
            <a:avLst/>
          </a:prstGeom>
          <a:ln w="38100">
            <a:solidFill>
              <a:srgbClr val="FFFF00"/>
            </a:solidFill>
          </a:ln>
        </p:spPr>
      </p:pic>
      <p:pic>
        <p:nvPicPr>
          <p:cNvPr id="32" name="Image 31"/>
          <p:cNvPicPr>
            <a:picLocks noChangeAspect="1"/>
          </p:cNvPicPr>
          <p:nvPr/>
        </p:nvPicPr>
        <p:blipFill rotWithShape="1">
          <a:blip r:embed="rId6" cstate="print">
            <a:extLst>
              <a:ext uri="{28A0092B-C50C-407E-A947-70E740481C1C}">
                <a14:useLocalDpi xmlns:a14="http://schemas.microsoft.com/office/drawing/2010/main" val="0"/>
              </a:ext>
            </a:extLst>
          </a:blip>
          <a:srcRect l="14138" t="3600" r="11619" b="1134"/>
          <a:stretch/>
        </p:blipFill>
        <p:spPr>
          <a:xfrm>
            <a:off x="-3096966" y="1664421"/>
            <a:ext cx="2630768" cy="1728791"/>
          </a:xfrm>
          <a:prstGeom prst="rect">
            <a:avLst/>
          </a:prstGeom>
          <a:ln w="38100">
            <a:solidFill>
              <a:srgbClr val="CC0099"/>
            </a:solidFill>
          </a:ln>
        </p:spPr>
      </p:pic>
      <p:pic>
        <p:nvPicPr>
          <p:cNvPr id="35" name="Image 34"/>
          <p:cNvPicPr>
            <a:picLocks noChangeAspect="1"/>
          </p:cNvPicPr>
          <p:nvPr/>
        </p:nvPicPr>
        <p:blipFill rotWithShape="1">
          <a:blip r:embed="rId7" cstate="print">
            <a:extLst>
              <a:ext uri="{28A0092B-C50C-407E-A947-70E740481C1C}">
                <a14:useLocalDpi xmlns:a14="http://schemas.microsoft.com/office/drawing/2010/main" val="0"/>
              </a:ext>
            </a:extLst>
          </a:blip>
          <a:srcRect l="14314" t="4236" r="12049" b="1976"/>
          <a:stretch/>
        </p:blipFill>
        <p:spPr>
          <a:xfrm>
            <a:off x="137889" y="1645150"/>
            <a:ext cx="2709542" cy="1767334"/>
          </a:xfrm>
          <a:prstGeom prst="rect">
            <a:avLst/>
          </a:prstGeom>
          <a:ln w="38100">
            <a:solidFill>
              <a:schemeClr val="accent5"/>
            </a:solidFill>
          </a:ln>
        </p:spPr>
      </p:pic>
      <p:pic>
        <p:nvPicPr>
          <p:cNvPr id="45" name="Imag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0769" y="3787229"/>
            <a:ext cx="7443231" cy="2500889"/>
          </a:xfrm>
          <a:prstGeom prst="rect">
            <a:avLst/>
          </a:prstGeom>
        </p:spPr>
      </p:pic>
      <p:pic>
        <p:nvPicPr>
          <p:cNvPr id="47" name="Imag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00769" y="4275848"/>
            <a:ext cx="6480824" cy="1338731"/>
          </a:xfrm>
          <a:prstGeom prst="rect">
            <a:avLst/>
          </a:prstGeom>
        </p:spPr>
      </p:pic>
      <p:pic>
        <p:nvPicPr>
          <p:cNvPr id="48" name="Image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21343" y="4817725"/>
            <a:ext cx="6473966" cy="459221"/>
          </a:xfrm>
          <a:prstGeom prst="rect">
            <a:avLst/>
          </a:prstGeom>
        </p:spPr>
      </p:pic>
      <p:sp>
        <p:nvSpPr>
          <p:cNvPr id="49" name="ZoneTexte 48"/>
          <p:cNvSpPr txBox="1"/>
          <p:nvPr/>
        </p:nvSpPr>
        <p:spPr>
          <a:xfrm>
            <a:off x="1317228" y="4039553"/>
            <a:ext cx="1108710" cy="369332"/>
          </a:xfrm>
          <a:prstGeom prst="rect">
            <a:avLst/>
          </a:prstGeom>
          <a:noFill/>
        </p:spPr>
        <p:txBody>
          <a:bodyPr wrap="square" rtlCol="0">
            <a:spAutoFit/>
          </a:bodyPr>
          <a:lstStyle/>
          <a:p>
            <a:r>
              <a:rPr lang="en-IE" i="1" dirty="0">
                <a:latin typeface="+mj-lt"/>
              </a:rPr>
              <a:t>(2,05N)</a:t>
            </a:r>
          </a:p>
        </p:txBody>
      </p:sp>
      <p:sp>
        <p:nvSpPr>
          <p:cNvPr id="50" name="Rectangle 49"/>
          <p:cNvSpPr/>
          <p:nvPr/>
        </p:nvSpPr>
        <p:spPr>
          <a:xfrm>
            <a:off x="2182276" y="5350169"/>
            <a:ext cx="4666847" cy="738664"/>
          </a:xfrm>
          <a:prstGeom prst="rect">
            <a:avLst/>
          </a:prstGeom>
        </p:spPr>
        <p:txBody>
          <a:bodyPr wrap="square">
            <a:spAutoFit/>
          </a:bodyPr>
          <a:lstStyle/>
          <a:p>
            <a:pPr algn="ctr"/>
            <a:r>
              <a:rPr lang="fr-FR" sz="2100" b="1" i="1" dirty="0"/>
              <a:t>Correction de </a:t>
            </a:r>
            <a:r>
              <a:rPr lang="fr-FR" sz="2100" b="1" i="1" dirty="0">
                <a:solidFill>
                  <a:srgbClr val="FF0000"/>
                </a:solidFill>
              </a:rPr>
              <a:t>~6 µ</a:t>
            </a:r>
            <a:r>
              <a:rPr lang="fr-FR" sz="2100" b="1" i="1" dirty="0" err="1">
                <a:solidFill>
                  <a:srgbClr val="FF0000"/>
                </a:solidFill>
              </a:rPr>
              <a:t>Gals</a:t>
            </a:r>
            <a:r>
              <a:rPr lang="fr-FR" sz="2100" b="1" i="1" dirty="0">
                <a:solidFill>
                  <a:srgbClr val="FF0000"/>
                </a:solidFill>
              </a:rPr>
              <a:t> </a:t>
            </a:r>
            <a:r>
              <a:rPr lang="fr-FR" sz="2100" b="1" i="1" dirty="0"/>
              <a:t>soit </a:t>
            </a:r>
            <a:r>
              <a:rPr lang="fr-FR" sz="2100" b="1" i="1" dirty="0">
                <a:solidFill>
                  <a:srgbClr val="FF0000"/>
                </a:solidFill>
              </a:rPr>
              <a:t>~35%</a:t>
            </a:r>
          </a:p>
          <a:p>
            <a:pPr algn="just"/>
            <a:endParaRPr lang="fr-FR" sz="2100" b="1" i="1" dirty="0">
              <a:solidFill>
                <a:srgbClr val="FF0000"/>
              </a:solidFill>
            </a:endParaRPr>
          </a:p>
        </p:txBody>
      </p:sp>
      <p:pic>
        <p:nvPicPr>
          <p:cNvPr id="51" name="Imag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14485" y="5064995"/>
            <a:ext cx="6473966" cy="150876"/>
          </a:xfrm>
          <a:prstGeom prst="rect">
            <a:avLst/>
          </a:prstGeom>
        </p:spPr>
      </p:pic>
      <p:pic>
        <p:nvPicPr>
          <p:cNvPr id="4" name="Image 3"/>
          <p:cNvPicPr>
            <a:picLocks noChangeAspect="1"/>
          </p:cNvPicPr>
          <p:nvPr/>
        </p:nvPicPr>
        <p:blipFill rotWithShape="1">
          <a:blip r:embed="rId12" cstate="print">
            <a:extLst>
              <a:ext uri="{28A0092B-C50C-407E-A947-70E740481C1C}">
                <a14:useLocalDpi xmlns:a14="http://schemas.microsoft.com/office/drawing/2010/main" val="0"/>
              </a:ext>
            </a:extLst>
          </a:blip>
          <a:srcRect b="25982"/>
          <a:stretch/>
        </p:blipFill>
        <p:spPr>
          <a:xfrm>
            <a:off x="5922246" y="4092025"/>
            <a:ext cx="2080265" cy="507614"/>
          </a:xfrm>
          <a:prstGeom prst="rect">
            <a:avLst/>
          </a:prstGeom>
        </p:spPr>
      </p:pic>
      <p:pic>
        <p:nvPicPr>
          <p:cNvPr id="31" name="Image 30"/>
          <p:cNvPicPr>
            <a:picLocks noChangeAspect="1"/>
          </p:cNvPicPr>
          <p:nvPr/>
        </p:nvPicPr>
        <p:blipFill rotWithShape="1">
          <a:blip r:embed="rId12" cstate="print">
            <a:extLst>
              <a:ext uri="{28A0092B-C50C-407E-A947-70E740481C1C}">
                <a14:useLocalDpi xmlns:a14="http://schemas.microsoft.com/office/drawing/2010/main" val="0"/>
              </a:ext>
            </a:extLst>
          </a:blip>
          <a:srcRect t="76136"/>
          <a:stretch/>
        </p:blipFill>
        <p:spPr>
          <a:xfrm>
            <a:off x="5922246" y="4626654"/>
            <a:ext cx="2080265" cy="163658"/>
          </a:xfrm>
          <a:prstGeom prst="rect">
            <a:avLst/>
          </a:prstGeom>
        </p:spPr>
      </p:pic>
      <p:sp>
        <p:nvSpPr>
          <p:cNvPr id="28" name="ZoneTexte 27"/>
          <p:cNvSpPr txBox="1"/>
          <p:nvPr/>
        </p:nvSpPr>
        <p:spPr>
          <a:xfrm>
            <a:off x="896488" y="1255167"/>
            <a:ext cx="2672441" cy="369332"/>
          </a:xfrm>
          <a:prstGeom prst="rect">
            <a:avLst/>
          </a:prstGeom>
          <a:noFill/>
        </p:spPr>
        <p:txBody>
          <a:bodyPr wrap="square" rtlCol="0">
            <a:spAutoFit/>
          </a:bodyPr>
          <a:lstStyle/>
          <a:p>
            <a:r>
              <a:rPr lang="en-IE" b="1" dirty="0">
                <a:solidFill>
                  <a:schemeClr val="bg1"/>
                </a:solidFill>
              </a:rPr>
              <a:t>GRACE</a:t>
            </a:r>
            <a:endParaRPr lang="fr-FR" b="1" dirty="0">
              <a:solidFill>
                <a:schemeClr val="bg1"/>
              </a:solidFill>
            </a:endParaRPr>
          </a:p>
        </p:txBody>
      </p:sp>
      <p:sp>
        <p:nvSpPr>
          <p:cNvPr id="33" name="ZoneTexte 32"/>
          <p:cNvSpPr txBox="1"/>
          <p:nvPr/>
        </p:nvSpPr>
        <p:spPr>
          <a:xfrm>
            <a:off x="4013011" y="1262632"/>
            <a:ext cx="2672441" cy="369332"/>
          </a:xfrm>
          <a:prstGeom prst="rect">
            <a:avLst/>
          </a:prstGeom>
          <a:noFill/>
        </p:spPr>
        <p:txBody>
          <a:bodyPr wrap="square" rtlCol="0">
            <a:spAutoFit/>
          </a:bodyPr>
          <a:lstStyle/>
          <a:p>
            <a:r>
              <a:rPr lang="en-IE" b="1" dirty="0" err="1">
                <a:solidFill>
                  <a:schemeClr val="bg1"/>
                </a:solidFill>
              </a:rPr>
              <a:t>Modèle</a:t>
            </a:r>
            <a:endParaRPr lang="fr-FR" b="1" dirty="0">
              <a:solidFill>
                <a:schemeClr val="bg1"/>
              </a:solidFill>
            </a:endParaRPr>
          </a:p>
        </p:txBody>
      </p:sp>
      <p:sp>
        <p:nvSpPr>
          <p:cNvPr id="34" name="ZoneTexte 33"/>
          <p:cNvSpPr txBox="1"/>
          <p:nvPr/>
        </p:nvSpPr>
        <p:spPr>
          <a:xfrm>
            <a:off x="6886781" y="1269260"/>
            <a:ext cx="2672441" cy="369332"/>
          </a:xfrm>
          <a:prstGeom prst="rect">
            <a:avLst/>
          </a:prstGeom>
          <a:noFill/>
        </p:spPr>
        <p:txBody>
          <a:bodyPr wrap="square" rtlCol="0">
            <a:spAutoFit/>
          </a:bodyPr>
          <a:lstStyle/>
          <a:p>
            <a:r>
              <a:rPr lang="en-IE" b="1" dirty="0">
                <a:solidFill>
                  <a:schemeClr val="bg1"/>
                </a:solidFill>
              </a:rPr>
              <a:t>GRACE </a:t>
            </a:r>
            <a:r>
              <a:rPr lang="en-IE" b="1" dirty="0" err="1">
                <a:solidFill>
                  <a:schemeClr val="bg1"/>
                </a:solidFill>
              </a:rPr>
              <a:t>corrigé</a:t>
            </a:r>
            <a:endParaRPr lang="fr-FR" b="1" dirty="0">
              <a:solidFill>
                <a:schemeClr val="bg1"/>
              </a:solidFill>
            </a:endParaRPr>
          </a:p>
        </p:txBody>
      </p:sp>
    </p:spTree>
    <p:extLst>
      <p:ext uri="{BB962C8B-B14F-4D97-AF65-F5344CB8AC3E}">
        <p14:creationId xmlns:p14="http://schemas.microsoft.com/office/powerpoint/2010/main" val="173490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1"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143065" y="3671921"/>
            <a:ext cx="4401551" cy="2226436"/>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4" name="Espace réservé du numéro de diapositive 3"/>
          <p:cNvSpPr>
            <a:spLocks noGrp="1"/>
          </p:cNvSpPr>
          <p:nvPr>
            <p:ph type="sldNum" sz="quarter" idx="12"/>
          </p:nvPr>
        </p:nvSpPr>
        <p:spPr>
          <a:xfrm>
            <a:off x="7086600" y="5688929"/>
            <a:ext cx="2057400" cy="273844"/>
          </a:xfrm>
        </p:spPr>
        <p:txBody>
          <a:bodyPr/>
          <a:lstStyle/>
          <a:p>
            <a:fld id="{09C66990-5728-484B-93F8-D8B46789C5F7}" type="slidenum">
              <a:rPr lang="fr-FR" smtClean="0"/>
              <a:t>11</a:t>
            </a:fld>
            <a:endParaRPr lang="fr-FR" dirty="0"/>
          </a:p>
        </p:txBody>
      </p:sp>
      <p:grpSp>
        <p:nvGrpSpPr>
          <p:cNvPr id="26" name="Groupe 25"/>
          <p:cNvGrpSpPr/>
          <p:nvPr/>
        </p:nvGrpSpPr>
        <p:grpSpPr>
          <a:xfrm>
            <a:off x="0" y="0"/>
            <a:ext cx="5799959" cy="328301"/>
            <a:chOff x="1" y="-13824"/>
            <a:chExt cx="7733278" cy="437734"/>
          </a:xfrm>
        </p:grpSpPr>
        <p:sp>
          <p:nvSpPr>
            <p:cNvPr id="27" name="Rectangle 26"/>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28" name="Connecteur droit 27"/>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897174" y="1694"/>
              <a:ext cx="1855867" cy="4134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Méthode</a:t>
              </a:r>
            </a:p>
          </p:txBody>
        </p:sp>
        <p:cxnSp>
          <p:nvCxnSpPr>
            <p:cNvPr id="30" name="Connecteur droit 29"/>
            <p:cNvCxnSpPr/>
            <p:nvPr/>
          </p:nvCxnSpPr>
          <p:spPr>
            <a:xfrm flipH="1">
              <a:off x="3753040" y="4466"/>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Résultats</a:t>
              </a:r>
            </a:p>
          </p:txBody>
        </p:sp>
        <p:cxnSp>
          <p:nvCxnSpPr>
            <p:cNvPr id="32" name="Connecteur droit 31"/>
            <p:cNvCxnSpPr/>
            <p:nvPr/>
          </p:nvCxnSpPr>
          <p:spPr>
            <a:xfrm flipH="1">
              <a:off x="5538827" y="-13824"/>
              <a:ext cx="206" cy="419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34" name="Rectangle 33"/>
            <p:cNvSpPr/>
            <p:nvPr/>
          </p:nvSpPr>
          <p:spPr>
            <a:xfrm>
              <a:off x="5544542" y="-10076"/>
              <a:ext cx="1727138" cy="41347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lumMod val="50000"/>
                    </a:schemeClr>
                  </a:solidFill>
                </a:rPr>
                <a:t>Discussion</a:t>
              </a:r>
            </a:p>
          </p:txBody>
        </p:sp>
      </p:grpSp>
      <p:sp>
        <p:nvSpPr>
          <p:cNvPr id="39" name="ZoneTexte 38"/>
          <p:cNvSpPr txBox="1"/>
          <p:nvPr/>
        </p:nvSpPr>
        <p:spPr>
          <a:xfrm>
            <a:off x="6312342" y="713165"/>
            <a:ext cx="2672441" cy="369332"/>
          </a:xfrm>
          <a:prstGeom prst="rect">
            <a:avLst/>
          </a:prstGeom>
          <a:noFill/>
        </p:spPr>
        <p:txBody>
          <a:bodyPr wrap="square" rtlCol="0">
            <a:spAutoFit/>
          </a:bodyPr>
          <a:lstStyle/>
          <a:p>
            <a:r>
              <a:rPr lang="en-IE" b="1" dirty="0" err="1">
                <a:solidFill>
                  <a:schemeClr val="bg1"/>
                </a:solidFill>
              </a:rPr>
              <a:t>Modèle</a:t>
            </a:r>
            <a:endParaRPr lang="fr-FR" b="1" dirty="0">
              <a:solidFill>
                <a:schemeClr val="bg1"/>
              </a:solidFill>
            </a:endParaRPr>
          </a:p>
        </p:txBody>
      </p:sp>
      <p:pic>
        <p:nvPicPr>
          <p:cNvPr id="40" name="Image 39"/>
          <p:cNvPicPr>
            <a:picLocks noChangeAspect="1"/>
          </p:cNvPicPr>
          <p:nvPr/>
        </p:nvPicPr>
        <p:blipFill rotWithShape="1">
          <a:blip r:embed="rId3" cstate="print">
            <a:extLst>
              <a:ext uri="{28A0092B-C50C-407E-A947-70E740481C1C}">
                <a14:useLocalDpi xmlns:a14="http://schemas.microsoft.com/office/drawing/2010/main" val="0"/>
              </a:ext>
            </a:extLst>
          </a:blip>
          <a:srcRect l="5726" t="49553" r="3627" b="2546"/>
          <a:stretch/>
        </p:blipFill>
        <p:spPr>
          <a:xfrm>
            <a:off x="4800600" y="1197429"/>
            <a:ext cx="4072130" cy="1975701"/>
          </a:xfrm>
          <a:prstGeom prst="rect">
            <a:avLst/>
          </a:prstGeom>
          <a:ln w="38100">
            <a:solidFill>
              <a:srgbClr val="FF0000"/>
            </a:solidFill>
          </a:ln>
        </p:spPr>
      </p:pic>
      <p:sp>
        <p:nvSpPr>
          <p:cNvPr id="41" name="ZoneTexte 40"/>
          <p:cNvSpPr txBox="1"/>
          <p:nvPr/>
        </p:nvSpPr>
        <p:spPr>
          <a:xfrm>
            <a:off x="1256629" y="727546"/>
            <a:ext cx="2672441" cy="369332"/>
          </a:xfrm>
          <a:prstGeom prst="rect">
            <a:avLst/>
          </a:prstGeom>
          <a:noFill/>
        </p:spPr>
        <p:txBody>
          <a:bodyPr wrap="square" rtlCol="0">
            <a:spAutoFit/>
          </a:bodyPr>
          <a:lstStyle/>
          <a:p>
            <a:r>
              <a:rPr lang="en-IE" b="1" dirty="0" err="1">
                <a:solidFill>
                  <a:schemeClr val="bg1"/>
                </a:solidFill>
              </a:rPr>
              <a:t>Sismicité</a:t>
            </a:r>
            <a:r>
              <a:rPr lang="en-IE" b="1" dirty="0">
                <a:solidFill>
                  <a:schemeClr val="bg1"/>
                </a:solidFill>
              </a:rPr>
              <a:t> + GRACE</a:t>
            </a:r>
            <a:endParaRPr lang="fr-FR" b="1" dirty="0">
              <a:solidFill>
                <a:schemeClr val="bg1"/>
              </a:solidFill>
            </a:endParaRPr>
          </a:p>
        </p:txBody>
      </p:sp>
      <p:sp>
        <p:nvSpPr>
          <p:cNvPr id="42" name="Flèche droite 41"/>
          <p:cNvSpPr/>
          <p:nvPr/>
        </p:nvSpPr>
        <p:spPr>
          <a:xfrm>
            <a:off x="4223516" y="2012384"/>
            <a:ext cx="525607" cy="325168"/>
          </a:xfrm>
          <a:prstGeom prst="rightArrow">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pic>
        <p:nvPicPr>
          <p:cNvPr id="38" name="Image 37"/>
          <p:cNvPicPr>
            <a:picLocks noChangeAspect="1"/>
          </p:cNvPicPr>
          <p:nvPr/>
        </p:nvPicPr>
        <p:blipFill>
          <a:blip r:embed="rId4"/>
          <a:stretch>
            <a:fillRect/>
          </a:stretch>
        </p:blipFill>
        <p:spPr>
          <a:xfrm>
            <a:off x="212460" y="1197429"/>
            <a:ext cx="4126358" cy="1975701"/>
          </a:xfrm>
          <a:prstGeom prst="rect">
            <a:avLst/>
          </a:prstGeom>
          <a:ln w="38100">
            <a:solidFill>
              <a:schemeClr val="tx1"/>
            </a:solidFill>
          </a:ln>
        </p:spPr>
      </p:pic>
      <p:sp>
        <p:nvSpPr>
          <p:cNvPr id="43" name="Rectangle 42"/>
          <p:cNvSpPr/>
          <p:nvPr/>
        </p:nvSpPr>
        <p:spPr>
          <a:xfrm>
            <a:off x="143065" y="3813613"/>
            <a:ext cx="4676627" cy="3139321"/>
          </a:xfrm>
          <a:prstGeom prst="rect">
            <a:avLst/>
          </a:prstGeom>
        </p:spPr>
        <p:txBody>
          <a:bodyPr wrap="square">
            <a:spAutoFit/>
          </a:bodyPr>
          <a:lstStyle/>
          <a:p>
            <a:pPr marL="257175" indent="-257175">
              <a:buFont typeface="Wingdings" panose="05000000000000000000" pitchFamily="2" charset="2"/>
              <a:buChar char="Ø"/>
            </a:pPr>
            <a:r>
              <a:rPr lang="en-IE" b="1" dirty="0"/>
              <a:t>Signal co-</a:t>
            </a:r>
            <a:r>
              <a:rPr lang="en-IE" b="1" dirty="0" err="1"/>
              <a:t>sismique</a:t>
            </a:r>
            <a:r>
              <a:rPr lang="en-IE" b="1" dirty="0"/>
              <a:t> </a:t>
            </a:r>
            <a:r>
              <a:rPr lang="en-IE" b="1" dirty="0" err="1"/>
              <a:t>présent</a:t>
            </a:r>
            <a:r>
              <a:rPr lang="en-IE" b="1" dirty="0"/>
              <a:t>, </a:t>
            </a:r>
            <a:r>
              <a:rPr lang="en-IE" b="1" dirty="0" err="1"/>
              <a:t>difficilement</a:t>
            </a:r>
            <a:r>
              <a:rPr lang="en-IE" b="1" dirty="0"/>
              <a:t> observable </a:t>
            </a:r>
            <a:r>
              <a:rPr lang="en-IE" b="1" dirty="0" err="1"/>
              <a:t>en</a:t>
            </a:r>
            <a:r>
              <a:rPr lang="en-IE" b="1" dirty="0"/>
              <a:t> zones de divergences</a:t>
            </a:r>
          </a:p>
          <a:p>
            <a:pPr marL="257175" indent="-257175">
              <a:buFont typeface="Wingdings" panose="05000000000000000000" pitchFamily="2" charset="2"/>
              <a:buChar char="Ø"/>
            </a:pPr>
            <a:endParaRPr lang="en-IE" b="1" dirty="0"/>
          </a:p>
          <a:p>
            <a:pPr marL="257175" indent="-257175">
              <a:buFont typeface="Wingdings" panose="05000000000000000000" pitchFamily="2" charset="2"/>
              <a:buChar char="Ø"/>
            </a:pPr>
            <a:r>
              <a:rPr lang="en-IE" b="1" dirty="0"/>
              <a:t>Signal co-</a:t>
            </a:r>
            <a:r>
              <a:rPr lang="en-IE" b="1" dirty="0" err="1"/>
              <a:t>sismique</a:t>
            </a:r>
            <a:r>
              <a:rPr lang="en-IE" b="1" dirty="0"/>
              <a:t> </a:t>
            </a:r>
            <a:r>
              <a:rPr lang="en-IE" b="1" dirty="0" err="1"/>
              <a:t>cumulé</a:t>
            </a:r>
            <a:r>
              <a:rPr lang="en-IE" b="1" dirty="0"/>
              <a:t> </a:t>
            </a:r>
            <a:r>
              <a:rPr lang="fr-FR" b="1" dirty="0"/>
              <a:t>Mw~7 aux îles </a:t>
            </a:r>
          </a:p>
          <a:p>
            <a:r>
              <a:rPr lang="fr-FR" b="1" dirty="0"/>
              <a:t>     de Salomon possiblement </a:t>
            </a:r>
            <a:r>
              <a:rPr lang="fr-FR" b="1" dirty="0" smtClean="0"/>
              <a:t>observable</a:t>
            </a:r>
          </a:p>
          <a:p>
            <a:endParaRPr lang="fr-FR" b="1" dirty="0"/>
          </a:p>
          <a:p>
            <a:pPr marL="285750" indent="-285750">
              <a:buFont typeface="Wingdings" panose="05000000000000000000" pitchFamily="2" charset="2"/>
              <a:buChar char="Ø"/>
            </a:pPr>
            <a:r>
              <a:rPr lang="en-IE" b="1" dirty="0" smtClean="0"/>
              <a:t> </a:t>
            </a:r>
            <a:r>
              <a:rPr lang="en-IE" b="1" dirty="0" err="1"/>
              <a:t>Modèle</a:t>
            </a:r>
            <a:r>
              <a:rPr lang="en-IE" b="1" dirty="0"/>
              <a:t> </a:t>
            </a:r>
            <a:r>
              <a:rPr lang="en-IE" b="1" dirty="0" err="1"/>
              <a:t>limité</a:t>
            </a:r>
            <a:r>
              <a:rPr lang="en-IE" b="1" dirty="0"/>
              <a:t> </a:t>
            </a:r>
            <a:r>
              <a:rPr lang="en-IE" b="1" dirty="0" err="1"/>
              <a:t>en</a:t>
            </a:r>
            <a:r>
              <a:rPr lang="en-IE" b="1" dirty="0"/>
              <a:t> magnitude Mw &gt;4</a:t>
            </a:r>
          </a:p>
          <a:p>
            <a:endParaRPr lang="en-IE" b="1" dirty="0"/>
          </a:p>
          <a:p>
            <a:endParaRPr lang="en-IE" b="1" dirty="0"/>
          </a:p>
          <a:p>
            <a:pPr marL="257175" indent="-257175">
              <a:buFont typeface="Wingdings" panose="05000000000000000000" pitchFamily="2" charset="2"/>
              <a:buChar char="Ø"/>
            </a:pPr>
            <a:endParaRPr lang="en-IE" b="1" dirty="0"/>
          </a:p>
          <a:p>
            <a:pPr marL="257175" indent="-257175" algn="ctr">
              <a:buFont typeface="Wingdings" panose="05000000000000000000" pitchFamily="2" charset="2"/>
              <a:buChar char="Ø"/>
            </a:pPr>
            <a:endParaRPr lang="fr-FR" b="1" dirty="0"/>
          </a:p>
        </p:txBody>
      </p:sp>
      <p:sp>
        <p:nvSpPr>
          <p:cNvPr id="46" name="Rectangle à coins arrondis 45"/>
          <p:cNvSpPr/>
          <p:nvPr/>
        </p:nvSpPr>
        <p:spPr>
          <a:xfrm>
            <a:off x="4739424" y="3651018"/>
            <a:ext cx="4245359" cy="2226436"/>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47" name="Rectangle 46"/>
          <p:cNvSpPr/>
          <p:nvPr/>
        </p:nvSpPr>
        <p:spPr>
          <a:xfrm>
            <a:off x="4819692" y="3827673"/>
            <a:ext cx="4578278" cy="646331"/>
          </a:xfrm>
          <a:prstGeom prst="rect">
            <a:avLst/>
          </a:prstGeom>
        </p:spPr>
        <p:txBody>
          <a:bodyPr wrap="square">
            <a:spAutoFit/>
          </a:bodyPr>
          <a:lstStyle/>
          <a:p>
            <a:pPr marL="257175" indent="-257175">
              <a:buFont typeface="Wingdings" panose="05000000000000000000" pitchFamily="2" charset="2"/>
              <a:buChar char="Ø"/>
            </a:pPr>
            <a:r>
              <a:rPr lang="en-IE" b="1" dirty="0" err="1"/>
              <a:t>Modèle</a:t>
            </a:r>
            <a:r>
              <a:rPr lang="en-IE" b="1" dirty="0"/>
              <a:t> </a:t>
            </a:r>
            <a:r>
              <a:rPr lang="en-IE" b="1" dirty="0" err="1"/>
              <a:t>en</a:t>
            </a:r>
            <a:r>
              <a:rPr lang="en-IE" b="1" dirty="0"/>
              <a:t> Terre plate, </a:t>
            </a:r>
            <a:r>
              <a:rPr lang="en-IE" b="1" dirty="0" err="1"/>
              <a:t>dans</a:t>
            </a:r>
            <a:r>
              <a:rPr lang="en-IE" b="1" dirty="0"/>
              <a:t> un milieu </a:t>
            </a:r>
            <a:r>
              <a:rPr lang="en-IE" b="1" dirty="0" err="1"/>
              <a:t>homogène</a:t>
            </a:r>
            <a:r>
              <a:rPr lang="en-IE" b="1" dirty="0"/>
              <a:t> et </a:t>
            </a:r>
            <a:r>
              <a:rPr lang="en-IE" b="1" dirty="0" err="1"/>
              <a:t>élastique</a:t>
            </a:r>
            <a:endParaRPr lang="en-IE" b="1" dirty="0"/>
          </a:p>
        </p:txBody>
      </p:sp>
      <p:sp>
        <p:nvSpPr>
          <p:cNvPr id="2" name="Rectangle 1"/>
          <p:cNvSpPr/>
          <p:nvPr/>
        </p:nvSpPr>
        <p:spPr>
          <a:xfrm>
            <a:off x="4800600" y="4769389"/>
            <a:ext cx="4572000" cy="646331"/>
          </a:xfrm>
          <a:prstGeom prst="rect">
            <a:avLst/>
          </a:prstGeom>
        </p:spPr>
        <p:txBody>
          <a:bodyPr>
            <a:spAutoFit/>
          </a:bodyPr>
          <a:lstStyle/>
          <a:p>
            <a:pPr marL="257175" indent="-257175">
              <a:buFont typeface="Wingdings" panose="05000000000000000000" pitchFamily="2" charset="2"/>
              <a:buChar char="Ø"/>
            </a:pPr>
            <a:r>
              <a:rPr lang="en-IE" b="1" dirty="0"/>
              <a:t>Bonne correlation </a:t>
            </a:r>
            <a:r>
              <a:rPr lang="en-IE" b="1" dirty="0" err="1"/>
              <a:t>spatiale</a:t>
            </a:r>
            <a:r>
              <a:rPr lang="en-IE" b="1" dirty="0"/>
              <a:t> des </a:t>
            </a:r>
            <a:r>
              <a:rPr lang="en-IE" b="1" dirty="0" err="1" smtClean="0"/>
              <a:t>signaux</a:t>
            </a:r>
            <a:r>
              <a:rPr lang="en-IE" b="1" dirty="0" smtClean="0"/>
              <a:t> </a:t>
            </a:r>
            <a:r>
              <a:rPr lang="en-IE" b="1" dirty="0" err="1" smtClean="0"/>
              <a:t>gravimétrique</a:t>
            </a:r>
            <a:r>
              <a:rPr lang="en-IE" b="1" dirty="0" smtClean="0"/>
              <a:t> du </a:t>
            </a:r>
            <a:r>
              <a:rPr lang="en-IE" b="1" dirty="0" err="1"/>
              <a:t>modèle</a:t>
            </a:r>
            <a:r>
              <a:rPr lang="en-IE" b="1" dirty="0"/>
              <a:t> </a:t>
            </a:r>
            <a:r>
              <a:rPr lang="en-IE" b="1" dirty="0" smtClean="0"/>
              <a:t>et de </a:t>
            </a:r>
            <a:r>
              <a:rPr lang="en-IE" b="1" dirty="0"/>
              <a:t>GRACE</a:t>
            </a:r>
          </a:p>
        </p:txBody>
      </p:sp>
    </p:spTree>
    <p:extLst>
      <p:ext uri="{BB962C8B-B14F-4D97-AF65-F5344CB8AC3E}">
        <p14:creationId xmlns:p14="http://schemas.microsoft.com/office/powerpoint/2010/main" val="3054121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6598570" y="6377725"/>
            <a:ext cx="2057400" cy="273844"/>
          </a:xfrm>
        </p:spPr>
        <p:txBody>
          <a:bodyPr/>
          <a:lstStyle/>
          <a:p>
            <a:fld id="{314AE552-9433-40B6-9046-813E6F6BD79E}" type="slidenum">
              <a:rPr lang="fr-FR" smtClean="0"/>
              <a:t>12</a:t>
            </a:fld>
            <a:endParaRPr lang="fr-FR" dirty="0"/>
          </a:p>
        </p:txBody>
      </p:sp>
      <p:grpSp>
        <p:nvGrpSpPr>
          <p:cNvPr id="34" name="Groupe 33"/>
          <p:cNvGrpSpPr/>
          <p:nvPr/>
        </p:nvGrpSpPr>
        <p:grpSpPr>
          <a:xfrm>
            <a:off x="0" y="0"/>
            <a:ext cx="5799959" cy="325490"/>
            <a:chOff x="1" y="-10076"/>
            <a:chExt cx="7733278" cy="433986"/>
          </a:xfrm>
        </p:grpSpPr>
        <p:sp>
          <p:nvSpPr>
            <p:cNvPr id="35" name="Rectangle 34"/>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36" name="Connecteur droit 35"/>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897174" y="1694"/>
              <a:ext cx="1855867" cy="4134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Méthode</a:t>
              </a:r>
            </a:p>
          </p:txBody>
        </p:sp>
        <p:cxnSp>
          <p:nvCxnSpPr>
            <p:cNvPr id="38" name="Connecteur droit 37"/>
            <p:cNvCxnSpPr/>
            <p:nvPr/>
          </p:nvCxnSpPr>
          <p:spPr>
            <a:xfrm flipH="1">
              <a:off x="3753040" y="-6394"/>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Résultats</a:t>
              </a:r>
            </a:p>
          </p:txBody>
        </p:sp>
        <p:cxnSp>
          <p:nvCxnSpPr>
            <p:cNvPr id="40" name="Connecteur droit 39"/>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42" name="Rectangle 41"/>
            <p:cNvSpPr/>
            <p:nvPr/>
          </p:nvSpPr>
          <p:spPr>
            <a:xfrm>
              <a:off x="5544542" y="-10076"/>
              <a:ext cx="1727138" cy="41347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lumMod val="50000"/>
                    </a:schemeClr>
                  </a:solidFill>
                </a:rPr>
                <a:t>Discussion</a:t>
              </a:r>
            </a:p>
          </p:txBody>
        </p:sp>
      </p:gr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605" y="1066800"/>
            <a:ext cx="8460816" cy="4944736"/>
          </a:xfrm>
          <a:prstGeom prst="rect">
            <a:avLst/>
          </a:prstGeom>
        </p:spPr>
      </p:pic>
      <p:sp>
        <p:nvSpPr>
          <p:cNvPr id="23" name="ZoneTexte 22"/>
          <p:cNvSpPr txBox="1"/>
          <p:nvPr/>
        </p:nvSpPr>
        <p:spPr>
          <a:xfrm>
            <a:off x="4708992" y="3670249"/>
            <a:ext cx="4066429" cy="2308324"/>
          </a:xfrm>
          <a:prstGeom prst="rect">
            <a:avLst/>
          </a:prstGeom>
          <a:noFill/>
        </p:spPr>
        <p:txBody>
          <a:bodyPr wrap="square" rtlCol="0">
            <a:spAutoFit/>
          </a:bodyPr>
          <a:lstStyle/>
          <a:p>
            <a:pPr marL="214313" indent="-214313" algn="just">
              <a:lnSpc>
                <a:spcPct val="150000"/>
              </a:lnSpc>
              <a:buFont typeface="Wingdings" panose="05000000000000000000" pitchFamily="2" charset="2"/>
              <a:buChar char="è"/>
            </a:pPr>
            <a:r>
              <a:rPr lang="fr-FR" sz="1600" b="1" dirty="0">
                <a:sym typeface="Wingdings" panose="05000000000000000000" pitchFamily="2" charset="2"/>
              </a:rPr>
              <a:t>Étude en terre </a:t>
            </a:r>
            <a:r>
              <a:rPr lang="fr-FR" sz="1600" b="1" dirty="0">
                <a:solidFill>
                  <a:srgbClr val="FF0000"/>
                </a:solidFill>
                <a:sym typeface="Wingdings" panose="05000000000000000000" pitchFamily="2" charset="2"/>
              </a:rPr>
              <a:t>sphérique</a:t>
            </a:r>
            <a:r>
              <a:rPr lang="fr-FR" sz="1600" b="1" dirty="0">
                <a:sym typeface="Wingdings" panose="05000000000000000000" pitchFamily="2" charset="2"/>
              </a:rPr>
              <a:t> et </a:t>
            </a:r>
            <a:r>
              <a:rPr lang="fr-FR" sz="1600" b="1" dirty="0">
                <a:solidFill>
                  <a:srgbClr val="FF0000"/>
                </a:solidFill>
                <a:sym typeface="Wingdings" panose="05000000000000000000" pitchFamily="2" charset="2"/>
              </a:rPr>
              <a:t>hétérogène</a:t>
            </a:r>
            <a:r>
              <a:rPr lang="fr-FR" sz="1600" b="1" dirty="0">
                <a:sym typeface="Wingdings" panose="05000000000000000000" pitchFamily="2" charset="2"/>
              </a:rPr>
              <a:t> (importance si </a:t>
            </a:r>
            <a:r>
              <a:rPr lang="el-GR" sz="1600" b="1" dirty="0">
                <a:sym typeface="Wingdings" panose="05000000000000000000" pitchFamily="2" charset="2"/>
              </a:rPr>
              <a:t>Δ</a:t>
            </a:r>
            <a:r>
              <a:rPr lang="fr-FR" sz="1600" b="1" dirty="0">
                <a:sym typeface="Wingdings" panose="05000000000000000000" pitchFamily="2" charset="2"/>
              </a:rPr>
              <a:t>G &gt; 25° </a:t>
            </a:r>
            <a:r>
              <a:rPr lang="fr-FR" sz="1600" b="1" dirty="0" err="1">
                <a:sym typeface="Wingdings" panose="05000000000000000000" pitchFamily="2" charset="2"/>
              </a:rPr>
              <a:t>lat</a:t>
            </a:r>
            <a:r>
              <a:rPr lang="fr-FR" sz="1600" b="1" dirty="0">
                <a:sym typeface="Wingdings" panose="05000000000000000000" pitchFamily="2" charset="2"/>
              </a:rPr>
              <a:t>-long ) </a:t>
            </a:r>
          </a:p>
          <a:p>
            <a:pPr algn="just">
              <a:lnSpc>
                <a:spcPct val="150000"/>
              </a:lnSpc>
            </a:pPr>
            <a:r>
              <a:rPr lang="fr-FR" sz="1600" b="1" dirty="0">
                <a:sym typeface="Wingdings" panose="05000000000000000000" pitchFamily="2" charset="2"/>
              </a:rPr>
              <a:t>      Sun et </a:t>
            </a:r>
            <a:r>
              <a:rPr lang="fr-FR" sz="1600" b="1" i="1" dirty="0">
                <a:sym typeface="Wingdings" panose="05000000000000000000" pitchFamily="2" charset="2"/>
              </a:rPr>
              <a:t>al</a:t>
            </a:r>
            <a:r>
              <a:rPr lang="fr-FR" sz="1600" b="1" dirty="0">
                <a:sym typeface="Wingdings" panose="05000000000000000000" pitchFamily="2" charset="2"/>
              </a:rPr>
              <a:t>, 2008</a:t>
            </a:r>
          </a:p>
          <a:p>
            <a:pPr marL="214313" indent="-214313" algn="just">
              <a:lnSpc>
                <a:spcPct val="150000"/>
              </a:lnSpc>
              <a:buFont typeface="Wingdings" panose="05000000000000000000" pitchFamily="2" charset="2"/>
              <a:buChar char="è"/>
            </a:pPr>
            <a:endParaRPr lang="fr-FR" sz="1600" b="1" dirty="0">
              <a:sym typeface="Wingdings" panose="05000000000000000000" pitchFamily="2" charset="2"/>
            </a:endParaRPr>
          </a:p>
          <a:p>
            <a:pPr marL="214313" indent="-214313" algn="just">
              <a:lnSpc>
                <a:spcPct val="150000"/>
              </a:lnSpc>
              <a:buFont typeface="Wingdings" panose="05000000000000000000" pitchFamily="2" charset="2"/>
              <a:buChar char="è"/>
            </a:pPr>
            <a:r>
              <a:rPr lang="fr-FR" sz="1600" b="1" dirty="0">
                <a:sym typeface="Wingdings" panose="05000000000000000000" pitchFamily="2" charset="2"/>
              </a:rPr>
              <a:t>Étude entre </a:t>
            </a:r>
            <a:r>
              <a:rPr lang="fr-FR" sz="1600" b="1" dirty="0">
                <a:solidFill>
                  <a:srgbClr val="FF0000"/>
                </a:solidFill>
                <a:sym typeface="Wingdings" panose="05000000000000000000" pitchFamily="2" charset="2"/>
              </a:rPr>
              <a:t>déformation</a:t>
            </a:r>
            <a:r>
              <a:rPr lang="fr-FR" sz="1600" b="1" dirty="0">
                <a:sym typeface="Wingdings" panose="05000000000000000000" pitchFamily="2" charset="2"/>
              </a:rPr>
              <a:t> (GPS) et </a:t>
            </a:r>
            <a:r>
              <a:rPr lang="fr-FR" sz="1600" b="1" dirty="0">
                <a:solidFill>
                  <a:srgbClr val="FF0000"/>
                </a:solidFill>
                <a:sym typeface="Wingdings" panose="05000000000000000000" pitchFamily="2" charset="2"/>
              </a:rPr>
              <a:t>signal gravimétrique</a:t>
            </a:r>
            <a:r>
              <a:rPr lang="fr-FR" sz="1600" b="1" dirty="0">
                <a:sym typeface="Wingdings" panose="05000000000000000000" pitchFamily="2" charset="2"/>
              </a:rPr>
              <a:t> (GRACE)  </a:t>
            </a:r>
            <a:endParaRPr lang="fr-FR" sz="1600" dirty="0"/>
          </a:p>
        </p:txBody>
      </p:sp>
      <p:sp>
        <p:nvSpPr>
          <p:cNvPr id="27" name="ZoneTexte 26"/>
          <p:cNvSpPr txBox="1"/>
          <p:nvPr/>
        </p:nvSpPr>
        <p:spPr>
          <a:xfrm>
            <a:off x="420806" y="1569088"/>
            <a:ext cx="4124207" cy="4770537"/>
          </a:xfrm>
          <a:prstGeom prst="rect">
            <a:avLst/>
          </a:prstGeom>
          <a:noFill/>
        </p:spPr>
        <p:txBody>
          <a:bodyPr wrap="square" rtlCol="0">
            <a:spAutoFit/>
          </a:bodyPr>
          <a:lstStyle/>
          <a:p>
            <a:pPr marL="214313" indent="-214313">
              <a:lnSpc>
                <a:spcPct val="150000"/>
              </a:lnSpc>
              <a:buFont typeface="Wingdings" panose="05000000000000000000" pitchFamily="2" charset="2"/>
              <a:buChar char="è"/>
            </a:pPr>
            <a:r>
              <a:rPr lang="fr-FR" sz="1600" b="1" dirty="0">
                <a:sym typeface="Wingdings" panose="05000000000000000000" pitchFamily="2" charset="2"/>
              </a:rPr>
              <a:t>Elaboration d’un programme capable de </a:t>
            </a:r>
            <a:r>
              <a:rPr lang="fr-FR" sz="1600" b="1" dirty="0">
                <a:solidFill>
                  <a:srgbClr val="FF0000"/>
                </a:solidFill>
                <a:sym typeface="Wingdings" panose="05000000000000000000" pitchFamily="2" charset="2"/>
              </a:rPr>
              <a:t>cumuler le signal </a:t>
            </a:r>
            <a:r>
              <a:rPr lang="fr-FR" sz="1600" b="1" dirty="0" err="1">
                <a:solidFill>
                  <a:srgbClr val="FF0000"/>
                </a:solidFill>
                <a:sym typeface="Wingdings" panose="05000000000000000000" pitchFamily="2" charset="2"/>
              </a:rPr>
              <a:t>co</a:t>
            </a:r>
            <a:r>
              <a:rPr lang="fr-FR" sz="1600" b="1" dirty="0">
                <a:solidFill>
                  <a:srgbClr val="FF0000"/>
                </a:solidFill>
                <a:sym typeface="Wingdings" panose="05000000000000000000" pitchFamily="2" charset="2"/>
              </a:rPr>
              <a:t>-sismique </a:t>
            </a:r>
            <a:r>
              <a:rPr lang="el-GR" sz="1600" b="1" dirty="0">
                <a:solidFill>
                  <a:srgbClr val="FF0000"/>
                </a:solidFill>
                <a:sym typeface="Wingdings" panose="05000000000000000000" pitchFamily="2" charset="2"/>
              </a:rPr>
              <a:t>Δ</a:t>
            </a:r>
            <a:r>
              <a:rPr lang="fr-FR" sz="1600" b="1" dirty="0">
                <a:solidFill>
                  <a:srgbClr val="FF0000"/>
                </a:solidFill>
                <a:sym typeface="Wingdings" panose="05000000000000000000" pitchFamily="2" charset="2"/>
              </a:rPr>
              <a:t>G</a:t>
            </a:r>
          </a:p>
          <a:p>
            <a:pPr marL="214313" indent="-214313">
              <a:lnSpc>
                <a:spcPct val="150000"/>
              </a:lnSpc>
              <a:buFont typeface="Wingdings" panose="05000000000000000000" pitchFamily="2" charset="2"/>
              <a:buChar char="è"/>
            </a:pPr>
            <a:endParaRPr lang="fr-FR" sz="1600" b="1" dirty="0">
              <a:sym typeface="Wingdings" panose="05000000000000000000" pitchFamily="2" charset="2"/>
            </a:endParaRPr>
          </a:p>
          <a:p>
            <a:pPr marL="214313" indent="-214313">
              <a:lnSpc>
                <a:spcPct val="150000"/>
              </a:lnSpc>
              <a:buFont typeface="Wingdings" panose="05000000000000000000" pitchFamily="2" charset="2"/>
              <a:buChar char="è"/>
            </a:pPr>
            <a:r>
              <a:rPr lang="fr-FR" sz="1600" b="1" dirty="0">
                <a:sym typeface="Wingdings" panose="05000000000000000000" pitchFamily="2" charset="2"/>
              </a:rPr>
              <a:t>Les évènements </a:t>
            </a:r>
            <a:r>
              <a:rPr lang="fr-FR" sz="1600" b="1" dirty="0" err="1">
                <a:solidFill>
                  <a:srgbClr val="FF0000"/>
                </a:solidFill>
                <a:sym typeface="Wingdings" panose="05000000000000000000" pitchFamily="2" charset="2"/>
              </a:rPr>
              <a:t>Mw</a:t>
            </a:r>
            <a:r>
              <a:rPr lang="fr-FR" sz="1600" b="1" dirty="0">
                <a:solidFill>
                  <a:srgbClr val="FF0000"/>
                </a:solidFill>
                <a:sym typeface="Wingdings" panose="05000000000000000000" pitchFamily="2" charset="2"/>
              </a:rPr>
              <a:t> &gt; 8</a:t>
            </a:r>
            <a:r>
              <a:rPr lang="fr-FR" sz="1600" b="1" dirty="0">
                <a:sym typeface="Wingdings" panose="05000000000000000000" pitchFamily="2" charset="2"/>
              </a:rPr>
              <a:t> sont visibles dans GRACE</a:t>
            </a:r>
          </a:p>
          <a:p>
            <a:pPr marL="214313" indent="-214313">
              <a:lnSpc>
                <a:spcPct val="150000"/>
              </a:lnSpc>
              <a:buFont typeface="Wingdings" panose="05000000000000000000" pitchFamily="2" charset="2"/>
              <a:buChar char="è"/>
            </a:pPr>
            <a:endParaRPr lang="fr-FR" sz="1600" dirty="0">
              <a:sym typeface="Wingdings" panose="05000000000000000000" pitchFamily="2" charset="2"/>
            </a:endParaRPr>
          </a:p>
          <a:p>
            <a:pPr marL="214313" indent="-214313">
              <a:lnSpc>
                <a:spcPct val="150000"/>
              </a:lnSpc>
              <a:buFont typeface="Wingdings" panose="05000000000000000000" pitchFamily="2" charset="2"/>
              <a:buChar char="è"/>
            </a:pPr>
            <a:r>
              <a:rPr lang="fr-FR" sz="1600" b="1" dirty="0">
                <a:sym typeface="Wingdings" panose="05000000000000000000" pitchFamily="2" charset="2"/>
              </a:rPr>
              <a:t>Les évènements </a:t>
            </a:r>
            <a:r>
              <a:rPr lang="fr-FR" sz="1600" b="1" dirty="0">
                <a:solidFill>
                  <a:srgbClr val="FF0000"/>
                </a:solidFill>
                <a:sym typeface="Wingdings" panose="05000000000000000000" pitchFamily="2" charset="2"/>
              </a:rPr>
              <a:t>7&lt;</a:t>
            </a:r>
            <a:r>
              <a:rPr lang="fr-FR" sz="1600" b="1" dirty="0" err="1">
                <a:solidFill>
                  <a:srgbClr val="FF0000"/>
                </a:solidFill>
                <a:sym typeface="Wingdings" panose="05000000000000000000" pitchFamily="2" charset="2"/>
              </a:rPr>
              <a:t>Mw</a:t>
            </a:r>
            <a:r>
              <a:rPr lang="fr-FR" sz="1600" b="1" dirty="0">
                <a:solidFill>
                  <a:srgbClr val="FF0000"/>
                </a:solidFill>
                <a:sym typeface="Wingdings" panose="05000000000000000000" pitchFamily="2" charset="2"/>
              </a:rPr>
              <a:t>&lt;8</a:t>
            </a:r>
            <a:r>
              <a:rPr lang="fr-FR" sz="1600" b="1" dirty="0">
                <a:sym typeface="Wingdings" panose="05000000000000000000" pitchFamily="2" charset="2"/>
              </a:rPr>
              <a:t> sont visibles si le cumul amplifie le signal  </a:t>
            </a:r>
            <a:r>
              <a:rPr lang="el-GR" sz="1600" b="1" dirty="0">
                <a:sym typeface="Wingdings" panose="05000000000000000000" pitchFamily="2" charset="2"/>
              </a:rPr>
              <a:t>Δ</a:t>
            </a:r>
            <a:r>
              <a:rPr lang="fr-FR" sz="1600" b="1" dirty="0">
                <a:sym typeface="Wingdings" panose="05000000000000000000" pitchFamily="2" charset="2"/>
              </a:rPr>
              <a:t>G</a:t>
            </a:r>
          </a:p>
          <a:p>
            <a:pPr marL="214313" indent="-214313">
              <a:lnSpc>
                <a:spcPct val="150000"/>
              </a:lnSpc>
              <a:buFont typeface="Wingdings" panose="05000000000000000000" pitchFamily="2" charset="2"/>
              <a:buChar char="è"/>
            </a:pPr>
            <a:endParaRPr lang="fr-FR" sz="1600" b="1" dirty="0">
              <a:sym typeface="Wingdings" panose="05000000000000000000" pitchFamily="2" charset="2"/>
            </a:endParaRPr>
          </a:p>
          <a:p>
            <a:pPr marL="214313" indent="-214313">
              <a:lnSpc>
                <a:spcPct val="150000"/>
              </a:lnSpc>
              <a:buFont typeface="Wingdings" panose="05000000000000000000" pitchFamily="2" charset="2"/>
              <a:buChar char="è"/>
            </a:pPr>
            <a:r>
              <a:rPr lang="fr-FR" sz="1600" b="1" dirty="0">
                <a:sym typeface="Wingdings" panose="05000000000000000000" pitchFamily="2" charset="2"/>
              </a:rPr>
              <a:t>Tentative de correction du signal </a:t>
            </a:r>
            <a:r>
              <a:rPr lang="fr-FR" sz="1600" b="1" dirty="0" err="1">
                <a:sym typeface="Wingdings" panose="05000000000000000000" pitchFamily="2" charset="2"/>
              </a:rPr>
              <a:t>co</a:t>
            </a:r>
            <a:r>
              <a:rPr lang="fr-FR" sz="1600" b="1" dirty="0">
                <a:sym typeface="Wingdings" panose="05000000000000000000" pitchFamily="2" charset="2"/>
              </a:rPr>
              <a:t>-sismique </a:t>
            </a:r>
            <a:r>
              <a:rPr lang="el-GR" sz="1600" b="1" dirty="0">
                <a:sym typeface="Wingdings" panose="05000000000000000000" pitchFamily="2" charset="2"/>
              </a:rPr>
              <a:t>Δ</a:t>
            </a:r>
            <a:r>
              <a:rPr lang="fr-FR" sz="1600" b="1" dirty="0">
                <a:sym typeface="Wingdings" panose="05000000000000000000" pitchFamily="2" charset="2"/>
              </a:rPr>
              <a:t>G (</a:t>
            </a:r>
            <a:r>
              <a:rPr lang="fr-FR" sz="1600" b="1" dirty="0" err="1">
                <a:sym typeface="Wingdings" panose="05000000000000000000" pitchFamily="2" charset="2"/>
              </a:rPr>
              <a:t>e.g</a:t>
            </a:r>
            <a:r>
              <a:rPr lang="fr-FR" sz="1600" b="1" dirty="0">
                <a:sym typeface="Wingdings" panose="05000000000000000000" pitchFamily="2" charset="2"/>
              </a:rPr>
              <a:t> </a:t>
            </a:r>
            <a:r>
              <a:rPr lang="fr-FR" sz="1600" b="1" dirty="0">
                <a:solidFill>
                  <a:srgbClr val="FF0000"/>
                </a:solidFill>
                <a:sym typeface="Wingdings" panose="05000000000000000000" pitchFamily="2" charset="2"/>
              </a:rPr>
              <a:t>~6 µ</a:t>
            </a:r>
            <a:r>
              <a:rPr lang="fr-FR" sz="1600" b="1" dirty="0" err="1">
                <a:solidFill>
                  <a:srgbClr val="FF0000"/>
                </a:solidFill>
                <a:sym typeface="Wingdings" panose="05000000000000000000" pitchFamily="2" charset="2"/>
              </a:rPr>
              <a:t>Gals</a:t>
            </a:r>
            <a:r>
              <a:rPr lang="fr-FR" sz="1600" b="1" dirty="0">
                <a:sym typeface="Wingdings" panose="05000000000000000000" pitchFamily="2" charset="2"/>
              </a:rPr>
              <a:t> région de Sumatra)</a:t>
            </a:r>
            <a:endParaRPr lang="en-IE" sz="1600" b="1" dirty="0">
              <a:sym typeface="Wingdings" panose="05000000000000000000" pitchFamily="2" charset="2"/>
            </a:endParaRPr>
          </a:p>
          <a:p>
            <a:endParaRPr lang="fr-FR" sz="1600" dirty="0">
              <a:sym typeface="Wingdings" panose="05000000000000000000" pitchFamily="2" charset="2"/>
            </a:endParaRPr>
          </a:p>
        </p:txBody>
      </p:sp>
      <p:sp>
        <p:nvSpPr>
          <p:cNvPr id="28" name="ZoneTexte 27"/>
          <p:cNvSpPr txBox="1"/>
          <p:nvPr/>
        </p:nvSpPr>
        <p:spPr>
          <a:xfrm>
            <a:off x="4350615" y="1359279"/>
            <a:ext cx="4172936" cy="1569660"/>
          </a:xfrm>
          <a:prstGeom prst="rect">
            <a:avLst/>
          </a:prstGeom>
          <a:noFill/>
        </p:spPr>
        <p:txBody>
          <a:bodyPr wrap="square" rtlCol="0">
            <a:spAutoFit/>
          </a:bodyPr>
          <a:lstStyle/>
          <a:p>
            <a:pPr marL="214313" indent="-214313">
              <a:lnSpc>
                <a:spcPct val="150000"/>
              </a:lnSpc>
              <a:buFont typeface="Wingdings" panose="05000000000000000000" pitchFamily="2" charset="2"/>
              <a:buChar char="è"/>
            </a:pPr>
            <a:r>
              <a:rPr lang="fr-FR" sz="1600" b="1" dirty="0">
                <a:sym typeface="Wingdings" panose="05000000000000000000" pitchFamily="2" charset="2"/>
              </a:rPr>
              <a:t>(++) </a:t>
            </a:r>
            <a:r>
              <a:rPr lang="fr-FR" sz="1600" b="1" dirty="0">
                <a:solidFill>
                  <a:srgbClr val="FF0000"/>
                </a:solidFill>
                <a:sym typeface="Wingdings" panose="05000000000000000000" pitchFamily="2" charset="2"/>
              </a:rPr>
              <a:t>29 modèles de ruptures </a:t>
            </a:r>
            <a:r>
              <a:rPr lang="fr-FR" sz="1600" b="1" dirty="0">
                <a:sym typeface="Wingdings" panose="05000000000000000000" pitchFamily="2" charset="2"/>
              </a:rPr>
              <a:t>sont</a:t>
            </a:r>
            <a:r>
              <a:rPr lang="fr-FR" sz="1600" b="1" dirty="0">
                <a:solidFill>
                  <a:srgbClr val="FF0000"/>
                </a:solidFill>
                <a:sym typeface="Wingdings" panose="05000000000000000000" pitchFamily="2" charset="2"/>
              </a:rPr>
              <a:t> </a:t>
            </a:r>
            <a:r>
              <a:rPr lang="fr-FR" sz="1600" b="1" dirty="0">
                <a:sym typeface="Wingdings" panose="05000000000000000000" pitchFamily="2" charset="2"/>
              </a:rPr>
              <a:t>intégrés, pour les séismes  de plus fortes magnitudes.</a:t>
            </a:r>
            <a:endParaRPr lang="fr-FR" sz="1600" b="1" dirty="0">
              <a:solidFill>
                <a:srgbClr val="FF0000"/>
              </a:solidFill>
              <a:sym typeface="Wingdings" panose="05000000000000000000" pitchFamily="2" charset="2"/>
            </a:endParaRPr>
          </a:p>
          <a:p>
            <a:pPr marL="214313" indent="-214313">
              <a:lnSpc>
                <a:spcPct val="150000"/>
              </a:lnSpc>
              <a:buFont typeface="Wingdings" panose="05000000000000000000" pitchFamily="2" charset="2"/>
              <a:buChar char="è"/>
            </a:pPr>
            <a:endParaRPr lang="fr-FR" sz="1600" b="1" dirty="0">
              <a:sym typeface="Wingdings" panose="05000000000000000000" pitchFamily="2" charset="2"/>
            </a:endParaRPr>
          </a:p>
          <a:p>
            <a:pPr marL="214313" indent="-214313">
              <a:lnSpc>
                <a:spcPct val="150000"/>
              </a:lnSpc>
              <a:buFont typeface="Wingdings" panose="05000000000000000000" pitchFamily="2" charset="2"/>
              <a:buChar char="è"/>
            </a:pPr>
            <a:r>
              <a:rPr lang="fr-FR" sz="1600" b="1" dirty="0">
                <a:sym typeface="Wingdings" panose="05000000000000000000" pitchFamily="2" charset="2"/>
              </a:rPr>
              <a:t>(+)  Lois d’échelle de</a:t>
            </a:r>
            <a:r>
              <a:rPr lang="fr-FR" sz="1600" b="1" dirty="0">
                <a:solidFill>
                  <a:srgbClr val="FF0000"/>
                </a:solidFill>
                <a:sym typeface="Wingdings" panose="05000000000000000000" pitchFamily="2" charset="2"/>
              </a:rPr>
              <a:t> Yen et Ma 2011 </a:t>
            </a:r>
            <a:r>
              <a:rPr lang="fr-FR" sz="1600" b="1" dirty="0">
                <a:sym typeface="Wingdings" panose="05000000000000000000" pitchFamily="2" charset="2"/>
              </a:rPr>
              <a:t>utilisés</a:t>
            </a:r>
          </a:p>
        </p:txBody>
      </p:sp>
    </p:spTree>
    <p:extLst>
      <p:ext uri="{BB962C8B-B14F-4D97-AF65-F5344CB8AC3E}">
        <p14:creationId xmlns:p14="http://schemas.microsoft.com/office/powerpoint/2010/main" val="2022141389"/>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à coins arrondis 9"/>
          <p:cNvSpPr/>
          <p:nvPr/>
        </p:nvSpPr>
        <p:spPr>
          <a:xfrm>
            <a:off x="3604769" y="962070"/>
            <a:ext cx="4197232" cy="467804"/>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17" name="Rectangle 16"/>
          <p:cNvSpPr/>
          <p:nvPr/>
        </p:nvSpPr>
        <p:spPr>
          <a:xfrm>
            <a:off x="2677884" y="1705883"/>
            <a:ext cx="6262799" cy="4504417"/>
          </a:xfrm>
          <a:prstGeom prst="rect">
            <a:avLst/>
          </a:prstGeom>
          <a:solidFill>
            <a:schemeClr val="bg2">
              <a:alpha val="7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4" name="Espace réservé du numéro de diapositive 3"/>
          <p:cNvSpPr>
            <a:spLocks noGrp="1"/>
          </p:cNvSpPr>
          <p:nvPr>
            <p:ph type="sldNum" sz="quarter" idx="12"/>
          </p:nvPr>
        </p:nvSpPr>
        <p:spPr>
          <a:xfrm>
            <a:off x="6883283" y="6429198"/>
            <a:ext cx="2057400" cy="273844"/>
          </a:xfrm>
        </p:spPr>
        <p:txBody>
          <a:bodyPr/>
          <a:lstStyle/>
          <a:p>
            <a:fld id="{314AE552-9433-40B6-9046-813E6F6BD79E}" type="slidenum">
              <a:rPr lang="fr-FR" smtClean="0"/>
              <a:t>13</a:t>
            </a:fld>
            <a:endParaRPr lang="fr-FR" dirty="0"/>
          </a:p>
        </p:txBody>
      </p:sp>
      <p:sp>
        <p:nvSpPr>
          <p:cNvPr id="3" name="Rectangle 2"/>
          <p:cNvSpPr/>
          <p:nvPr/>
        </p:nvSpPr>
        <p:spPr>
          <a:xfrm>
            <a:off x="3339983" y="1719518"/>
            <a:ext cx="4572000" cy="300082"/>
          </a:xfrm>
          <a:prstGeom prst="rect">
            <a:avLst/>
          </a:prstGeom>
        </p:spPr>
        <p:txBody>
          <a:bodyPr>
            <a:spAutoFit/>
          </a:bodyPr>
          <a:lstStyle/>
          <a:p>
            <a:pPr indent="-171450" algn="ctr"/>
            <a:r>
              <a:rPr lang="fr-FR" sz="1350" b="1" u="sng" dirty="0">
                <a:solidFill>
                  <a:srgbClr val="434343"/>
                </a:solidFill>
                <a:latin typeface="Times New Roman" panose="02020603050405020304" pitchFamily="18" charset="0"/>
              </a:rPr>
              <a:t>Références</a:t>
            </a:r>
            <a:endParaRPr lang="fr-FR" sz="1350" dirty="0"/>
          </a:p>
        </p:txBody>
      </p:sp>
      <p:sp>
        <p:nvSpPr>
          <p:cNvPr id="27" name="Rectangle 26"/>
          <p:cNvSpPr/>
          <p:nvPr/>
        </p:nvSpPr>
        <p:spPr>
          <a:xfrm>
            <a:off x="3158884" y="906654"/>
            <a:ext cx="5104536" cy="523220"/>
          </a:xfrm>
          <a:prstGeom prst="rect">
            <a:avLst/>
          </a:prstGeom>
        </p:spPr>
        <p:txBody>
          <a:bodyPr wrap="square">
            <a:spAutoFit/>
          </a:bodyPr>
          <a:lstStyle/>
          <a:p>
            <a:pPr indent="-171450" algn="ctr"/>
            <a:r>
              <a:rPr lang="fr-FR" sz="2800" b="1" dirty="0">
                <a:solidFill>
                  <a:srgbClr val="434343"/>
                </a:solidFill>
                <a:latin typeface="Times New Roman" panose="02020603050405020304" pitchFamily="18" charset="0"/>
              </a:rPr>
              <a:t>Merci pour votre attention</a:t>
            </a:r>
          </a:p>
        </p:txBody>
      </p:sp>
      <p:pic>
        <p:nvPicPr>
          <p:cNvPr id="9" name="Picture 2" descr="Modified GRACE poster: It's a Lumpy Bumpy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60" y="2019600"/>
            <a:ext cx="2378869" cy="35718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2720873" y="2048398"/>
            <a:ext cx="5857622" cy="4038285"/>
          </a:xfrm>
          <a:prstGeom prst="rect">
            <a:avLst/>
          </a:prstGeom>
        </p:spPr>
        <p:txBody>
          <a:bodyPr wrap="square">
            <a:spAutoFit/>
          </a:bodyPr>
          <a:lstStyle/>
          <a:p>
            <a:pPr marL="202883" indent="-202883" algn="just">
              <a:lnSpc>
                <a:spcPct val="107000"/>
              </a:lnSpc>
              <a:spcAft>
                <a:spcPts val="600"/>
              </a:spcAft>
            </a:pPr>
            <a:r>
              <a:rPr lang="fr-FR"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De </a:t>
            </a:r>
            <a:r>
              <a:rPr lang="fr-FR"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Linage</a:t>
            </a:r>
            <a:r>
              <a:rPr lang="fr-FR"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C. (2008). </a:t>
            </a:r>
            <a:r>
              <a:rPr lang="fr-FR" sz="900" i="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Mesures gravimétriques au sol et satellitaires: étude du rapport entre variation de pesanteur et déplacement vertical et apport de la mission spatiale GRACE à l'étude des surcharges hydrologiques et des très grands séismes</a:t>
            </a:r>
            <a:r>
              <a:rPr lang="fr-FR"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(Doctoral dissertation, Université Louis Pasteur-Strasbourg I)</a:t>
            </a:r>
            <a:endParaRPr lang="fr-FR" sz="900" dirty="0">
              <a:latin typeface="Calibri" panose="020F0502020204030204" pitchFamily="34" charset="0"/>
              <a:ea typeface="Calibri" panose="020F0502020204030204" pitchFamily="34" charset="0"/>
              <a:cs typeface="Times New Roman" panose="02020603050405020304" pitchFamily="18" charset="0"/>
            </a:endParaRPr>
          </a:p>
          <a:p>
            <a:pPr marL="202883" indent="-202883" algn="just">
              <a:lnSpc>
                <a:spcPct val="107000"/>
              </a:lnSpc>
              <a:spcAft>
                <a:spcPts val="600"/>
              </a:spcAft>
            </a:pPr>
            <a:r>
              <a:rPr lang="en-US" sz="900" dirty="0">
                <a:solidFill>
                  <a:srgbClr val="222222"/>
                </a:solidFill>
                <a:latin typeface="Calibri" panose="020F0502020204030204" pitchFamily="34" charset="0"/>
                <a:ea typeface="Calibri" panose="020F0502020204030204" pitchFamily="34" charset="0"/>
                <a:cs typeface="Times New Roman" panose="02020603050405020304" pitchFamily="18" charset="0"/>
              </a:rPr>
              <a:t> Leonard, M. (2010). Earthquake fault scaling: Self-consistent relating of rupture length, width, average displacement, and moment release. </a:t>
            </a:r>
            <a:r>
              <a:rPr lang="en-US" sz="900" i="1" dirty="0">
                <a:solidFill>
                  <a:srgbClr val="222222"/>
                </a:solidFill>
                <a:latin typeface="Calibri" panose="020F0502020204030204" pitchFamily="34" charset="0"/>
                <a:ea typeface="Calibri" panose="020F0502020204030204" pitchFamily="34" charset="0"/>
                <a:cs typeface="Times New Roman" panose="02020603050405020304" pitchFamily="18" charset="0"/>
              </a:rPr>
              <a:t>Bulletin of the Seismological Society of America</a:t>
            </a:r>
            <a:r>
              <a:rPr lang="en-US" sz="900" dirty="0">
                <a:solidFill>
                  <a:srgbClr val="222222"/>
                </a:solidFill>
                <a:latin typeface="Calibri" panose="020F0502020204030204" pitchFamily="34" charset="0"/>
                <a:ea typeface="Calibri" panose="020F0502020204030204" pitchFamily="34" charset="0"/>
                <a:cs typeface="Times New Roman" panose="02020603050405020304" pitchFamily="18" charset="0"/>
              </a:rPr>
              <a:t>, 100(5A), 1971-1988.</a:t>
            </a:r>
            <a:endParaRPr lang="en-GB" sz="900" dirty="0">
              <a:solidFill>
                <a:srgbClr val="222222"/>
              </a:solidFill>
              <a:latin typeface="Calibri" panose="020F0502020204030204" pitchFamily="34" charset="0"/>
              <a:ea typeface="Calibri" panose="020F0502020204030204" pitchFamily="34" charset="0"/>
              <a:cs typeface="Times New Roman" panose="02020603050405020304" pitchFamily="18" charset="0"/>
            </a:endParaRPr>
          </a:p>
          <a:p>
            <a:pPr marL="202883" indent="-202883" algn="just">
              <a:lnSpc>
                <a:spcPct val="107000"/>
              </a:lnSpc>
              <a:spcAft>
                <a:spcPts val="600"/>
              </a:spcAft>
            </a:pPr>
            <a:r>
              <a:rPr lang="en-IE"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Métivier</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L., </a:t>
            </a:r>
            <a:r>
              <a:rPr lang="en-IE"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Collilieux</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X., </a:t>
            </a:r>
            <a:r>
              <a:rPr lang="en-IE"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Lercier</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D., </a:t>
            </a:r>
            <a:r>
              <a:rPr lang="en-IE"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Altamimi</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Z., &amp; </a:t>
            </a:r>
            <a:r>
              <a:rPr lang="en-IE"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Beauducel</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F. (2014). </a:t>
            </a:r>
            <a:r>
              <a:rPr lang="en-GB"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Global </a:t>
            </a:r>
            <a:r>
              <a:rPr lang="en-GB"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coseismic</a:t>
            </a:r>
            <a:r>
              <a:rPr lang="en-GB"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deformations, GNSS time series analysis, and earthquake scaling laws. </a:t>
            </a:r>
            <a:r>
              <a:rPr lang="en-IE" sz="900" i="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Journal of Geophysical Research: Solid Earth</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a:t>
            </a:r>
            <a:r>
              <a:rPr lang="en-IE" sz="900" i="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119</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(12), 9095-9109.</a:t>
            </a:r>
            <a:endParaRPr lang="en-GB" sz="900" dirty="0">
              <a:solidFill>
                <a:srgbClr val="222222"/>
              </a:solidFill>
              <a:latin typeface="Calibri" panose="020F0502020204030204" pitchFamily="34" charset="0"/>
              <a:ea typeface="Calibri" panose="020F0502020204030204" pitchFamily="34" charset="0"/>
              <a:cs typeface="Times New Roman" panose="02020603050405020304" pitchFamily="18" charset="0"/>
            </a:endParaRPr>
          </a:p>
          <a:p>
            <a:pPr marL="202883" indent="-202883" algn="just">
              <a:lnSpc>
                <a:spcPct val="107000"/>
              </a:lnSpc>
              <a:spcAft>
                <a:spcPts val="600"/>
              </a:spcAft>
            </a:pP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Okubo, S. (1992). Gravity and potential changes due to shear and tensile faults in a half‐space. </a:t>
            </a:r>
            <a:r>
              <a:rPr lang="en-GB" sz="900" i="1" dirty="0">
                <a:solidFill>
                  <a:srgbClr val="222222"/>
                </a:solidFill>
                <a:latin typeface="Calibri" panose="020F0502020204030204" pitchFamily="34" charset="0"/>
                <a:ea typeface="Calibri" panose="020F0502020204030204" pitchFamily="34" charset="0"/>
                <a:cs typeface="Times New Roman" panose="02020603050405020304" pitchFamily="18" charset="0"/>
              </a:rPr>
              <a:t>Journal of Geophysical Research: Solid Earth</a:t>
            </a:r>
            <a:r>
              <a:rPr lang="en-GB" sz="900" dirty="0">
                <a:solidFill>
                  <a:srgbClr val="222222"/>
                </a:solidFill>
                <a:latin typeface="Calibri" panose="020F0502020204030204" pitchFamily="34" charset="0"/>
                <a:ea typeface="Calibri" panose="020F0502020204030204" pitchFamily="34" charset="0"/>
                <a:cs typeface="Times New Roman" panose="02020603050405020304" pitchFamily="18" charset="0"/>
              </a:rPr>
              <a:t>, </a:t>
            </a:r>
            <a:r>
              <a:rPr lang="en-GB" sz="900" i="1" dirty="0">
                <a:solidFill>
                  <a:srgbClr val="222222"/>
                </a:solidFill>
                <a:latin typeface="Calibri" panose="020F0502020204030204" pitchFamily="34" charset="0"/>
                <a:ea typeface="Calibri" panose="020F0502020204030204" pitchFamily="34" charset="0"/>
                <a:cs typeface="Times New Roman" panose="02020603050405020304" pitchFamily="18" charset="0"/>
              </a:rPr>
              <a:t>97</a:t>
            </a:r>
            <a:r>
              <a:rPr lang="en-GB" sz="900" dirty="0">
                <a:solidFill>
                  <a:srgbClr val="222222"/>
                </a:solidFill>
                <a:latin typeface="Calibri" panose="020F0502020204030204" pitchFamily="34" charset="0"/>
                <a:ea typeface="Calibri" panose="020F0502020204030204" pitchFamily="34" charset="0"/>
                <a:cs typeface="Times New Roman" panose="02020603050405020304" pitchFamily="18" charset="0"/>
              </a:rPr>
              <a:t>(B5), 7137-7144.</a:t>
            </a:r>
          </a:p>
          <a:p>
            <a:pPr marL="202883" indent="-202883" algn="just">
              <a:lnSpc>
                <a:spcPct val="107000"/>
              </a:lnSpc>
              <a:spcAft>
                <a:spcPts val="600"/>
              </a:spcAft>
            </a:pPr>
            <a:r>
              <a:rPr lang="en-GB"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Sun, W., Okubo, S., Fu, G., &amp; Araya, A. (2009). General formulations of global co-seismic deformations caused by an arbitrary dislocation in a spherically symmetric earth model-applicable to deformed earth surface and space-fixed point. </a:t>
            </a:r>
            <a:r>
              <a:rPr lang="en-GB" sz="900" i="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Geophysical Journal International</a:t>
            </a:r>
            <a:r>
              <a:rPr lang="en-GB"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a:t>
            </a:r>
            <a:r>
              <a:rPr lang="en-GB" sz="900" i="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177</a:t>
            </a:r>
            <a:r>
              <a:rPr lang="en-GB"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(3), 817-833.</a:t>
            </a:r>
            <a:endParaRPr lang="en-GB" sz="900" dirty="0">
              <a:solidFill>
                <a:srgbClr val="222222"/>
              </a:solidFill>
              <a:latin typeface="Calibri" panose="020F0502020204030204" pitchFamily="34" charset="0"/>
              <a:ea typeface="Calibri" panose="020F0502020204030204" pitchFamily="34" charset="0"/>
              <a:cs typeface="Times New Roman" panose="02020603050405020304" pitchFamily="18" charset="0"/>
            </a:endParaRPr>
          </a:p>
          <a:p>
            <a:pPr marL="202883" indent="-202883" algn="just">
              <a:lnSpc>
                <a:spcPct val="107000"/>
              </a:lnSpc>
              <a:spcAft>
                <a:spcPts val="600"/>
              </a:spcAft>
            </a:pPr>
            <a:r>
              <a:rPr lang="en-GB"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Tanaka, Y. (2014). </a:t>
            </a:r>
            <a:r>
              <a:rPr lang="en-GB" sz="900" i="1"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Postseismic</a:t>
            </a:r>
            <a:r>
              <a:rPr lang="en-GB" sz="900" i="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gravity changes observed</a:t>
            </a:r>
            <a:r>
              <a:rPr lang="en-GB"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from GRACE satellites: The two components of </a:t>
            </a:r>
            <a:r>
              <a:rPr lang="en-GB"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postseismic</a:t>
            </a:r>
            <a:r>
              <a:rPr lang="en-GB"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gravity changes and the mechanisms of them(Postgraduate thesis, Hokkaido University).</a:t>
            </a:r>
          </a:p>
          <a:p>
            <a:pPr marL="202883" indent="-202883" algn="just">
              <a:lnSpc>
                <a:spcPct val="107000"/>
              </a:lnSpc>
              <a:spcAft>
                <a:spcPts val="600"/>
              </a:spcAft>
            </a:pPr>
            <a:r>
              <a:rPr lang="en-IE" sz="900" dirty="0"/>
              <a:t>Tanaka, Y. </a:t>
            </a:r>
            <a:r>
              <a:rPr lang="ja-JP" altLang="fr-FR" sz="900" dirty="0"/>
              <a:t>田中優作</a:t>
            </a:r>
            <a:r>
              <a:rPr lang="en-IE" sz="900" dirty="0"/>
              <a:t>. (2017). Geophysical </a:t>
            </a:r>
            <a:r>
              <a:rPr lang="en-IE" sz="900" dirty="0" err="1"/>
              <a:t>modelings</a:t>
            </a:r>
            <a:r>
              <a:rPr lang="en-IE" sz="900" dirty="0"/>
              <a:t> of co-and </a:t>
            </a:r>
            <a:r>
              <a:rPr lang="en-IE" sz="900" dirty="0" err="1"/>
              <a:t>postseismic</a:t>
            </a:r>
            <a:r>
              <a:rPr lang="en-IE" sz="900" dirty="0"/>
              <a:t> gravity changes from satellite </a:t>
            </a:r>
            <a:r>
              <a:rPr lang="en-IE" sz="900" dirty="0" err="1"/>
              <a:t>gravimetry</a:t>
            </a:r>
            <a:r>
              <a:rPr lang="en-IE" sz="900" dirty="0"/>
              <a:t> (Doctoral dissertation, Hokkaido University).</a:t>
            </a:r>
            <a:endParaRPr lang="en-GB" sz="900" dirty="0">
              <a:solidFill>
                <a:srgbClr val="222222"/>
              </a:solidFill>
              <a:latin typeface="Calibri" panose="020F0502020204030204" pitchFamily="34" charset="0"/>
              <a:ea typeface="Calibri" panose="020F0502020204030204" pitchFamily="34" charset="0"/>
              <a:cs typeface="Times New Roman" panose="02020603050405020304" pitchFamily="18" charset="0"/>
            </a:endParaRPr>
          </a:p>
          <a:p>
            <a:pPr marL="202883" indent="-202883" algn="just">
              <a:lnSpc>
                <a:spcPct val="107000"/>
              </a:lnSpc>
              <a:spcAft>
                <a:spcPts val="600"/>
              </a:spcAft>
            </a:pPr>
            <a:r>
              <a:rPr lang="en-IE"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Tapley</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B.D., </a:t>
            </a:r>
            <a:r>
              <a:rPr lang="en-IE" sz="900"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Bettadpur</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S., Watkins, M., et al. (2004). The gravity recovery and climate experiment: mission overview and early results. </a:t>
            </a:r>
            <a:r>
              <a:rPr lang="en-IE" sz="900" i="1"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Geophys</a:t>
            </a:r>
            <a:r>
              <a:rPr lang="en-IE" sz="900" i="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Res</a:t>
            </a:r>
            <a:r>
              <a:rPr lang="en-IE" sz="9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Lett. 31, L09607, doi:10.1029/2004GL01992.</a:t>
            </a:r>
          </a:p>
          <a:p>
            <a:pPr marL="202883" indent="-202883" algn="just">
              <a:lnSpc>
                <a:spcPct val="107000"/>
              </a:lnSpc>
              <a:spcAft>
                <a:spcPts val="600"/>
              </a:spcAft>
            </a:pPr>
            <a:r>
              <a:rPr lang="en-US" sz="900" dirty="0">
                <a:solidFill>
                  <a:srgbClr val="222222"/>
                </a:solidFill>
                <a:latin typeface="Calibri" panose="020F0502020204030204" pitchFamily="34" charset="0"/>
                <a:ea typeface="Calibri" panose="020F0502020204030204" pitchFamily="34" charset="0"/>
                <a:cs typeface="Times New Roman" panose="02020603050405020304" pitchFamily="18" charset="0"/>
              </a:rPr>
              <a:t> Wells, D. L., &amp; Coppersmith, K. J. (1994). New empirical relationships among magnitude, rupture length, rupture width, rupture area, and surface displacement. </a:t>
            </a:r>
            <a:r>
              <a:rPr lang="en-US" sz="900" i="1" dirty="0">
                <a:solidFill>
                  <a:srgbClr val="222222"/>
                </a:solidFill>
                <a:latin typeface="Calibri" panose="020F0502020204030204" pitchFamily="34" charset="0"/>
                <a:ea typeface="Calibri" panose="020F0502020204030204" pitchFamily="34" charset="0"/>
                <a:cs typeface="Times New Roman" panose="02020603050405020304" pitchFamily="18" charset="0"/>
              </a:rPr>
              <a:t>Bulletin of the seismological Society of America</a:t>
            </a:r>
            <a:r>
              <a:rPr lang="en-US" sz="900" dirty="0">
                <a:solidFill>
                  <a:srgbClr val="222222"/>
                </a:solidFill>
                <a:latin typeface="Calibri" panose="020F0502020204030204" pitchFamily="34" charset="0"/>
                <a:ea typeface="Calibri" panose="020F0502020204030204" pitchFamily="34" charset="0"/>
                <a:cs typeface="Times New Roman" panose="02020603050405020304" pitchFamily="18" charset="0"/>
              </a:rPr>
              <a:t>, 84(4), 974-1002.</a:t>
            </a:r>
            <a:endParaRPr lang="en-IE" sz="900" dirty="0">
              <a:solidFill>
                <a:srgbClr val="222222"/>
              </a:solidFill>
              <a:latin typeface="Calibri" panose="020F0502020204030204" pitchFamily="34" charset="0"/>
              <a:ea typeface="Calibri" panose="020F0502020204030204" pitchFamily="34" charset="0"/>
              <a:cs typeface="Times New Roman" panose="02020603050405020304" pitchFamily="18" charset="0"/>
            </a:endParaRPr>
          </a:p>
          <a:p>
            <a:pPr marL="202883" indent="-202883" algn="just">
              <a:lnSpc>
                <a:spcPct val="107000"/>
              </a:lnSpc>
              <a:spcAft>
                <a:spcPts val="600"/>
              </a:spcAft>
            </a:pPr>
            <a:r>
              <a:rPr lang="en-US" sz="900" dirty="0">
                <a:solidFill>
                  <a:srgbClr val="222222"/>
                </a:solidFill>
                <a:latin typeface="Calibri" panose="020F0502020204030204" pitchFamily="34" charset="0"/>
                <a:ea typeface="Calibri" panose="020F0502020204030204" pitchFamily="34" charset="0"/>
                <a:cs typeface="Times New Roman" panose="02020603050405020304" pitchFamily="18" charset="0"/>
              </a:rPr>
              <a:t> Yen, Y. T., &amp; Ma, K. F. (2011). Source-scaling relationship for M 4.6–8.9 earthquakes, specifically for earthquakes in the collision zone of Taiwan. </a:t>
            </a:r>
            <a:r>
              <a:rPr lang="en-US" sz="900" i="1" dirty="0">
                <a:solidFill>
                  <a:srgbClr val="222222"/>
                </a:solidFill>
                <a:latin typeface="Calibri" panose="020F0502020204030204" pitchFamily="34" charset="0"/>
                <a:ea typeface="Calibri" panose="020F0502020204030204" pitchFamily="34" charset="0"/>
                <a:cs typeface="Times New Roman" panose="02020603050405020304" pitchFamily="18" charset="0"/>
              </a:rPr>
              <a:t>Bulletin of the Seismological Society of America</a:t>
            </a:r>
            <a:r>
              <a:rPr lang="en-US" sz="900" dirty="0">
                <a:solidFill>
                  <a:srgbClr val="222222"/>
                </a:solidFill>
                <a:latin typeface="Calibri" panose="020F0502020204030204" pitchFamily="34" charset="0"/>
                <a:ea typeface="Calibri" panose="020F0502020204030204" pitchFamily="34" charset="0"/>
                <a:cs typeface="Times New Roman" panose="02020603050405020304" pitchFamily="18" charset="0"/>
              </a:rPr>
              <a:t>, 101(2), 464-481.</a:t>
            </a:r>
            <a:endParaRPr lang="en-GB" sz="900" dirty="0">
              <a:solidFill>
                <a:srgbClr val="222222"/>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4346227"/>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 name="Rectangle à coins arrondis 76"/>
          <p:cNvSpPr/>
          <p:nvPr/>
        </p:nvSpPr>
        <p:spPr>
          <a:xfrm>
            <a:off x="2888932" y="862145"/>
            <a:ext cx="3312161" cy="485975"/>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33" name="Rectangle 32"/>
          <p:cNvSpPr/>
          <p:nvPr/>
        </p:nvSpPr>
        <p:spPr>
          <a:xfrm>
            <a:off x="1893392" y="824900"/>
            <a:ext cx="5303241" cy="523220"/>
          </a:xfrm>
          <a:prstGeom prst="rect">
            <a:avLst/>
          </a:prstGeom>
        </p:spPr>
        <p:txBody>
          <a:bodyPr wrap="square">
            <a:spAutoFit/>
          </a:bodyPr>
          <a:lstStyle/>
          <a:p>
            <a:pPr indent="-171450" algn="ctr"/>
            <a:r>
              <a:rPr lang="fr-FR" sz="2800" b="1" dirty="0">
                <a:solidFill>
                  <a:srgbClr val="434343"/>
                </a:solidFill>
                <a:latin typeface="Times New Roman" panose="02020603050405020304" pitchFamily="18" charset="0"/>
              </a:rPr>
              <a:t>Modèle de rupture 1  </a:t>
            </a:r>
          </a:p>
        </p:txBody>
      </p:sp>
      <p:sp>
        <p:nvSpPr>
          <p:cNvPr id="80" name="Rectangle 79"/>
          <p:cNvSpPr/>
          <p:nvPr/>
        </p:nvSpPr>
        <p:spPr>
          <a:xfrm>
            <a:off x="280302" y="5125146"/>
            <a:ext cx="5337275" cy="369332"/>
          </a:xfrm>
          <a:prstGeom prst="rect">
            <a:avLst/>
          </a:prstGeom>
        </p:spPr>
        <p:txBody>
          <a:bodyPr wrap="square">
            <a:spAutoFit/>
          </a:bodyPr>
          <a:lstStyle/>
          <a:p>
            <a:endParaRPr lang="fr-FR" b="1" dirty="0">
              <a:solidFill>
                <a:schemeClr val="bg1"/>
              </a:solidFill>
            </a:endParaRPr>
          </a:p>
        </p:txBody>
      </p:sp>
      <p:sp>
        <p:nvSpPr>
          <p:cNvPr id="61" name="Rectangle 60"/>
          <p:cNvSpPr/>
          <p:nvPr/>
        </p:nvSpPr>
        <p:spPr>
          <a:xfrm>
            <a:off x="5846492" y="2315107"/>
            <a:ext cx="3247072" cy="1323439"/>
          </a:xfrm>
          <a:prstGeom prst="rect">
            <a:avLst/>
          </a:prstGeom>
        </p:spPr>
        <p:txBody>
          <a:bodyPr wrap="square">
            <a:spAutoFit/>
          </a:bodyPr>
          <a:lstStyle/>
          <a:p>
            <a:pPr algn="ctr"/>
            <a:r>
              <a:rPr lang="en-IE" sz="2000" b="1" dirty="0">
                <a:solidFill>
                  <a:schemeClr val="bg1"/>
                </a:solidFill>
              </a:rPr>
              <a:t>Pour les </a:t>
            </a:r>
            <a:r>
              <a:rPr lang="en-IE" sz="2000" b="1" dirty="0" err="1">
                <a:solidFill>
                  <a:schemeClr val="bg1"/>
                </a:solidFill>
              </a:rPr>
              <a:t>séismes</a:t>
            </a:r>
            <a:r>
              <a:rPr lang="en-IE" sz="2000" b="1" dirty="0">
                <a:solidFill>
                  <a:schemeClr val="bg1"/>
                </a:solidFill>
              </a:rPr>
              <a:t> de plus forte magnitude, des </a:t>
            </a:r>
            <a:r>
              <a:rPr lang="en-IE" sz="2000" b="1" dirty="0" err="1">
                <a:solidFill>
                  <a:schemeClr val="bg1"/>
                </a:solidFill>
              </a:rPr>
              <a:t>modèles</a:t>
            </a:r>
            <a:r>
              <a:rPr lang="en-IE" sz="2000" b="1" dirty="0">
                <a:solidFill>
                  <a:schemeClr val="bg1"/>
                </a:solidFill>
              </a:rPr>
              <a:t> de ruptures </a:t>
            </a:r>
            <a:r>
              <a:rPr lang="en-IE" sz="2000" b="1" dirty="0" err="1">
                <a:solidFill>
                  <a:srgbClr val="FFC000"/>
                </a:solidFill>
              </a:rPr>
              <a:t>prédéterminés</a:t>
            </a:r>
            <a:r>
              <a:rPr lang="en-IE" sz="2000" b="1" dirty="0">
                <a:solidFill>
                  <a:schemeClr val="bg1"/>
                </a:solidFill>
              </a:rPr>
              <a:t> </a:t>
            </a:r>
            <a:r>
              <a:rPr lang="en-IE" sz="2000" b="1" dirty="0" err="1">
                <a:solidFill>
                  <a:schemeClr val="bg1"/>
                </a:solidFill>
              </a:rPr>
              <a:t>sont</a:t>
            </a:r>
            <a:r>
              <a:rPr lang="en-IE" sz="2000" b="1" dirty="0">
                <a:solidFill>
                  <a:schemeClr val="bg1"/>
                </a:solidFill>
              </a:rPr>
              <a:t> </a:t>
            </a:r>
            <a:r>
              <a:rPr lang="en-IE" sz="2000" b="1" dirty="0" err="1">
                <a:solidFill>
                  <a:schemeClr val="bg1"/>
                </a:solidFill>
              </a:rPr>
              <a:t>utilisés</a:t>
            </a:r>
            <a:endParaRPr lang="en-IE" sz="2000" b="1" dirty="0">
              <a:solidFill>
                <a:schemeClr val="bg1"/>
              </a:solidFill>
            </a:endParaRPr>
          </a:p>
        </p:txBody>
      </p:sp>
      <p:grpSp>
        <p:nvGrpSpPr>
          <p:cNvPr id="62" name="Groupe 61"/>
          <p:cNvGrpSpPr/>
          <p:nvPr/>
        </p:nvGrpSpPr>
        <p:grpSpPr>
          <a:xfrm>
            <a:off x="0" y="-10207"/>
            <a:ext cx="5799959" cy="325490"/>
            <a:chOff x="1" y="-10076"/>
            <a:chExt cx="7733278" cy="433986"/>
          </a:xfrm>
        </p:grpSpPr>
        <p:sp>
          <p:nvSpPr>
            <p:cNvPr id="66" name="Rectangle 65"/>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67" name="Connecteur droit 66"/>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897174" y="1694"/>
              <a:ext cx="1855867"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70" name="Connecteur droit 69"/>
            <p:cNvCxnSpPr/>
            <p:nvPr/>
          </p:nvCxnSpPr>
          <p:spPr>
            <a:xfrm flipH="1">
              <a:off x="3753040" y="-6394"/>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Résultats</a:t>
              </a:r>
            </a:p>
          </p:txBody>
        </p:sp>
        <p:cxnSp>
          <p:nvCxnSpPr>
            <p:cNvPr id="72" name="Connecteur droit 71"/>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76" name="Rectangle 75"/>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4" name="Espace réservé du numéro de diapositive 3"/>
          <p:cNvSpPr>
            <a:spLocks noGrp="1"/>
          </p:cNvSpPr>
          <p:nvPr>
            <p:ph type="sldNum" sz="quarter" idx="12"/>
          </p:nvPr>
        </p:nvSpPr>
        <p:spPr>
          <a:xfrm>
            <a:off x="6764930" y="6320981"/>
            <a:ext cx="2057400" cy="273844"/>
          </a:xfrm>
        </p:spPr>
        <p:txBody>
          <a:bodyPr/>
          <a:lstStyle/>
          <a:p>
            <a:fld id="{314AE552-9433-40B6-9046-813E6F6BD79E}" type="slidenum">
              <a:rPr lang="fr-FR" smtClean="0">
                <a:solidFill>
                  <a:schemeClr val="tx1"/>
                </a:solidFill>
              </a:rPr>
              <a:t>14</a:t>
            </a:fld>
            <a:endParaRPr lang="fr-FR" dirty="0">
              <a:solidFill>
                <a:schemeClr val="tx1"/>
              </a:solidFill>
            </a:endParaRPr>
          </a:p>
        </p:txBody>
      </p:sp>
      <p:pic>
        <p:nvPicPr>
          <p:cNvPr id="7" name="Image 6"/>
          <p:cNvPicPr>
            <a:picLocks noChangeAspect="1"/>
          </p:cNvPicPr>
          <p:nvPr/>
        </p:nvPicPr>
        <p:blipFill>
          <a:blip r:embed="rId3"/>
          <a:stretch>
            <a:fillRect/>
          </a:stretch>
        </p:blipFill>
        <p:spPr>
          <a:xfrm>
            <a:off x="3055302" y="1985175"/>
            <a:ext cx="2779872" cy="4649314"/>
          </a:xfrm>
          <a:prstGeom prst="rect">
            <a:avLst/>
          </a:prstGeom>
          <a:ln w="38100">
            <a:solidFill>
              <a:schemeClr val="tx1"/>
            </a:solidFill>
          </a:ln>
        </p:spPr>
      </p:pic>
      <p:sp>
        <p:nvSpPr>
          <p:cNvPr id="35" name="ZoneTexte 34"/>
          <p:cNvSpPr txBox="1"/>
          <p:nvPr/>
        </p:nvSpPr>
        <p:spPr>
          <a:xfrm>
            <a:off x="2960219" y="1547057"/>
            <a:ext cx="3169587" cy="369332"/>
          </a:xfrm>
          <a:prstGeom prst="rect">
            <a:avLst/>
          </a:prstGeom>
          <a:noFill/>
        </p:spPr>
        <p:txBody>
          <a:bodyPr wrap="square" rtlCol="0">
            <a:spAutoFit/>
          </a:bodyPr>
          <a:lstStyle/>
          <a:p>
            <a:r>
              <a:rPr lang="en-IE" b="1" dirty="0" smtClean="0">
                <a:solidFill>
                  <a:schemeClr val="bg1"/>
                </a:solidFill>
              </a:rPr>
              <a:t>Sumatra 2004 </a:t>
            </a:r>
            <a:r>
              <a:rPr lang="en-IE" b="1" dirty="0">
                <a:solidFill>
                  <a:schemeClr val="bg1"/>
                </a:solidFill>
              </a:rPr>
              <a:t>-Banerjee, 2007</a:t>
            </a:r>
            <a:endParaRPr lang="fr-FR" b="1" dirty="0">
              <a:solidFill>
                <a:schemeClr val="bg1"/>
              </a:solidFill>
            </a:endParaRPr>
          </a:p>
        </p:txBody>
      </p:sp>
      <p:pic>
        <p:nvPicPr>
          <p:cNvPr id="8" name="Image 7"/>
          <p:cNvPicPr>
            <a:picLocks noChangeAspect="1"/>
          </p:cNvPicPr>
          <p:nvPr/>
        </p:nvPicPr>
        <p:blipFill rotWithShape="1">
          <a:blip r:embed="rId4"/>
          <a:srcRect l="2578"/>
          <a:stretch/>
        </p:blipFill>
        <p:spPr>
          <a:xfrm>
            <a:off x="90202" y="1985175"/>
            <a:ext cx="2830067" cy="4655871"/>
          </a:xfrm>
          <a:prstGeom prst="rect">
            <a:avLst/>
          </a:prstGeom>
          <a:ln w="38100">
            <a:solidFill>
              <a:schemeClr val="tx1"/>
            </a:solidFill>
          </a:ln>
        </p:spPr>
      </p:pic>
      <p:sp>
        <p:nvSpPr>
          <p:cNvPr id="36" name="ZoneTexte 35"/>
          <p:cNvSpPr txBox="1"/>
          <p:nvPr/>
        </p:nvSpPr>
        <p:spPr>
          <a:xfrm>
            <a:off x="276498" y="1538691"/>
            <a:ext cx="2672441" cy="369332"/>
          </a:xfrm>
          <a:prstGeom prst="rect">
            <a:avLst/>
          </a:prstGeom>
          <a:noFill/>
        </p:spPr>
        <p:txBody>
          <a:bodyPr wrap="square" rtlCol="0">
            <a:spAutoFit/>
          </a:bodyPr>
          <a:lstStyle/>
          <a:p>
            <a:r>
              <a:rPr lang="en-IE" b="1" dirty="0" smtClean="0">
                <a:solidFill>
                  <a:schemeClr val="bg1"/>
                </a:solidFill>
              </a:rPr>
              <a:t>Tohoku 2011 </a:t>
            </a:r>
            <a:r>
              <a:rPr lang="en-IE" b="1" dirty="0">
                <a:solidFill>
                  <a:schemeClr val="bg1"/>
                </a:solidFill>
              </a:rPr>
              <a:t>- Caltech</a:t>
            </a:r>
            <a:endParaRPr lang="fr-FR" b="1" dirty="0">
              <a:solidFill>
                <a:schemeClr val="bg1"/>
              </a:solidFill>
            </a:endParaRPr>
          </a:p>
        </p:txBody>
      </p:sp>
      <p:sp>
        <p:nvSpPr>
          <p:cNvPr id="38" name="Rectangle 37"/>
          <p:cNvSpPr/>
          <p:nvPr/>
        </p:nvSpPr>
        <p:spPr>
          <a:xfrm>
            <a:off x="5878769" y="4318044"/>
            <a:ext cx="3132773" cy="1323439"/>
          </a:xfrm>
          <a:prstGeom prst="rect">
            <a:avLst/>
          </a:prstGeom>
        </p:spPr>
        <p:txBody>
          <a:bodyPr wrap="square">
            <a:spAutoFit/>
          </a:bodyPr>
          <a:lstStyle/>
          <a:p>
            <a:pPr algn="ctr"/>
            <a:r>
              <a:rPr lang="en-IE" sz="2000" b="1" dirty="0">
                <a:solidFill>
                  <a:schemeClr val="bg1"/>
                </a:solidFill>
              </a:rPr>
              <a:t>Pour les </a:t>
            </a:r>
            <a:r>
              <a:rPr lang="en-IE" sz="2000" b="1" dirty="0" err="1">
                <a:solidFill>
                  <a:schemeClr val="bg1"/>
                </a:solidFill>
              </a:rPr>
              <a:t>autres</a:t>
            </a:r>
            <a:r>
              <a:rPr lang="en-IE" sz="2000" b="1" dirty="0">
                <a:solidFill>
                  <a:schemeClr val="bg1"/>
                </a:solidFill>
              </a:rPr>
              <a:t> on utilise des </a:t>
            </a:r>
            <a:r>
              <a:rPr lang="en-IE" sz="2000" b="1" dirty="0" err="1">
                <a:solidFill>
                  <a:srgbClr val="FFC000"/>
                </a:solidFill>
              </a:rPr>
              <a:t>lois</a:t>
            </a:r>
            <a:r>
              <a:rPr lang="en-IE" sz="2000" b="1" dirty="0">
                <a:solidFill>
                  <a:srgbClr val="FFC000"/>
                </a:solidFill>
              </a:rPr>
              <a:t> </a:t>
            </a:r>
            <a:r>
              <a:rPr lang="en-IE" sz="2000" b="1" dirty="0" err="1">
                <a:solidFill>
                  <a:srgbClr val="FFC000"/>
                </a:solidFill>
              </a:rPr>
              <a:t>empiriques</a:t>
            </a:r>
            <a:r>
              <a:rPr lang="en-IE" sz="2000" b="1" dirty="0">
                <a:solidFill>
                  <a:schemeClr val="bg1"/>
                </a:solidFill>
              </a:rPr>
              <a:t> qui </a:t>
            </a:r>
            <a:r>
              <a:rPr lang="en-IE" sz="2000" b="1" dirty="0" err="1" smtClean="0">
                <a:solidFill>
                  <a:schemeClr val="bg1"/>
                </a:solidFill>
              </a:rPr>
              <a:t>dépendent</a:t>
            </a:r>
            <a:r>
              <a:rPr lang="en-IE" sz="2000" b="1" dirty="0" smtClean="0">
                <a:solidFill>
                  <a:schemeClr val="bg1"/>
                </a:solidFill>
              </a:rPr>
              <a:t> </a:t>
            </a:r>
            <a:r>
              <a:rPr lang="en-IE" sz="2000" b="1" dirty="0">
                <a:solidFill>
                  <a:schemeClr val="bg1"/>
                </a:solidFill>
              </a:rPr>
              <a:t>de </a:t>
            </a:r>
            <a:r>
              <a:rPr lang="en-IE" sz="2000" b="1" dirty="0" err="1">
                <a:solidFill>
                  <a:schemeClr val="bg1"/>
                </a:solidFill>
              </a:rPr>
              <a:t>l’énergie</a:t>
            </a:r>
            <a:r>
              <a:rPr lang="en-IE" sz="2000" b="1" dirty="0">
                <a:solidFill>
                  <a:schemeClr val="bg1"/>
                </a:solidFill>
              </a:rPr>
              <a:t> du </a:t>
            </a:r>
            <a:r>
              <a:rPr lang="en-IE" sz="2000" b="1" dirty="0" err="1">
                <a:solidFill>
                  <a:schemeClr val="bg1"/>
                </a:solidFill>
              </a:rPr>
              <a:t>séisme</a:t>
            </a:r>
            <a:r>
              <a:rPr lang="en-IE" sz="2000" b="1" dirty="0">
                <a:solidFill>
                  <a:schemeClr val="bg1"/>
                </a:solidFill>
              </a:rPr>
              <a:t> </a:t>
            </a:r>
          </a:p>
        </p:txBody>
      </p:sp>
      <p:sp>
        <p:nvSpPr>
          <p:cNvPr id="2" name="ZoneTexte 1"/>
          <p:cNvSpPr txBox="1"/>
          <p:nvPr/>
        </p:nvSpPr>
        <p:spPr>
          <a:xfrm>
            <a:off x="431022" y="2098594"/>
            <a:ext cx="758952" cy="338554"/>
          </a:xfrm>
          <a:prstGeom prst="rect">
            <a:avLst/>
          </a:prstGeom>
          <a:noFill/>
        </p:spPr>
        <p:txBody>
          <a:bodyPr wrap="square" rtlCol="0">
            <a:spAutoFit/>
          </a:bodyPr>
          <a:lstStyle/>
          <a:p>
            <a:r>
              <a:rPr lang="en-IE" sz="1600" i="1" dirty="0" err="1" smtClean="0">
                <a:latin typeface="+mj-lt"/>
              </a:rPr>
              <a:t>Japon</a:t>
            </a:r>
            <a:r>
              <a:rPr lang="en-IE" sz="1600" i="1" dirty="0" smtClean="0">
                <a:latin typeface="+mj-lt"/>
              </a:rPr>
              <a:t> </a:t>
            </a:r>
            <a:endParaRPr lang="en-IE" sz="1600" i="1" dirty="0">
              <a:latin typeface="+mj-lt"/>
            </a:endParaRPr>
          </a:p>
        </p:txBody>
      </p:sp>
    </p:spTree>
    <p:extLst>
      <p:ext uri="{BB962C8B-B14F-4D97-AF65-F5344CB8AC3E}">
        <p14:creationId xmlns:p14="http://schemas.microsoft.com/office/powerpoint/2010/main" val="3039212493"/>
      </p:ext>
    </p:extLst>
  </p:cSld>
  <p:clrMapOvr>
    <a:masterClrMapping/>
  </p:clrMapOvr>
  <mc:AlternateContent xmlns:mc="http://schemas.openxmlformats.org/markup-compatibility/2006">
    <mc:Choice xmlns:p14="http://schemas.microsoft.com/office/powerpoint/2010/main" Requires="p14">
      <p:transition spd="slow" p14:dur="2000" advTm="24525"/>
    </mc:Choice>
    <mc:Fallback>
      <p:transition spd="slow" advTm="24525"/>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prstClr val="white"/>
        </a:solidFill>
        <a:effectLst/>
      </p:bgPr>
    </p:bg>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9C66990-5728-484B-93F8-D8B46789C5F7}" type="slidenum">
              <a:rPr lang="fr-FR" smtClean="0"/>
              <a:t>15</a:t>
            </a:fld>
            <a:endParaRPr lang="fr-FR" dirty="0"/>
          </a:p>
        </p:txBody>
      </p:sp>
      <p:pic>
        <p:nvPicPr>
          <p:cNvPr id="5" name="Image 4"/>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95029" y="184150"/>
            <a:ext cx="9350129" cy="6369050"/>
          </a:xfrm>
          <a:prstGeom prst="rect">
            <a:avLst/>
          </a:prstGeom>
        </p:spPr>
      </p:pic>
    </p:spTree>
    <p:extLst>
      <p:ext uri="{BB962C8B-B14F-4D97-AF65-F5344CB8AC3E}">
        <p14:creationId xmlns:p14="http://schemas.microsoft.com/office/powerpoint/2010/main" val="3762209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prstClr val="white"/>
        </a:solidFill>
        <a:effectLst/>
      </p:bgPr>
    </p:bg>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9C66990-5728-484B-93F8-D8B46789C5F7}" type="slidenum">
              <a:rPr lang="fr-FR" smtClean="0"/>
              <a:t>16</a:t>
            </a:fld>
            <a:endParaRPr lang="fr-FR" dirty="0"/>
          </a:p>
        </p:txBody>
      </p:sp>
      <p:pic>
        <p:nvPicPr>
          <p:cNvPr id="6" name="Image 5"/>
          <p:cNvPicPr/>
          <p:nvPr/>
        </p:nvPicPr>
        <p:blipFill>
          <a:blip r:embed="rId2"/>
          <a:stretch>
            <a:fillRect/>
          </a:stretch>
        </p:blipFill>
        <p:spPr>
          <a:xfrm>
            <a:off x="754124" y="1852686"/>
            <a:ext cx="7878915" cy="2456082"/>
          </a:xfrm>
          <a:prstGeom prst="rect">
            <a:avLst/>
          </a:prstGeom>
        </p:spPr>
      </p:pic>
      <p:sp>
        <p:nvSpPr>
          <p:cNvPr id="2" name="Rectangle 1"/>
          <p:cNvSpPr/>
          <p:nvPr/>
        </p:nvSpPr>
        <p:spPr>
          <a:xfrm>
            <a:off x="456193" y="4308768"/>
            <a:ext cx="8176846" cy="1338828"/>
          </a:xfrm>
          <a:prstGeom prst="rect">
            <a:avLst/>
          </a:prstGeom>
        </p:spPr>
        <p:txBody>
          <a:bodyPr wrap="square">
            <a:spAutoFit/>
          </a:bodyPr>
          <a:lstStyle/>
          <a:p>
            <a:pPr algn="just">
              <a:lnSpc>
                <a:spcPct val="150000"/>
              </a:lnSpc>
            </a:pPr>
            <a:r>
              <a:rPr lang="fr-FR" sz="1350" i="1" kern="100" dirty="0">
                <a:solidFill>
                  <a:srgbClr val="000000"/>
                </a:solidFill>
                <a:latin typeface="Century" panose="02040604050505020304" pitchFamily="18" charset="0"/>
                <a:ea typeface="MS Mincho"/>
                <a:cs typeface="Calibri" panose="020F0502020204030204" pitchFamily="34" charset="0"/>
              </a:rPr>
              <a:t>Figure 4 : Effet de la correction à l’air libre pour une faille inverse de dimension planaire 50x50 km, profondeur 15 km, incliné de 9 degrés vers l’est et un déplacement de 5 m. Les valeurs sont en µGal soit 10-8 m/s². A) Changement de gravité avec correction à l’air libre. B) Changement de gravité sans correction à l’air libre. C) Changement de gravité dû à l’effet d’air libre = B - A.</a:t>
            </a:r>
            <a:endParaRPr lang="fr-FR" sz="2100" kern="100" dirty="0">
              <a:latin typeface="Century" panose="02040604050505020304" pitchFamily="18" charset="0"/>
              <a:ea typeface="MS Mincho"/>
              <a:cs typeface="Times New Roman" panose="02020603050405020304" pitchFamily="18" charset="0"/>
            </a:endParaRPr>
          </a:p>
        </p:txBody>
      </p:sp>
    </p:spTree>
    <p:extLst>
      <p:ext uri="{BB962C8B-B14F-4D97-AF65-F5344CB8AC3E}">
        <p14:creationId xmlns:p14="http://schemas.microsoft.com/office/powerpoint/2010/main" val="1791584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prstClr val="white"/>
        </a:solidFill>
        <a:effectLst/>
      </p:bgPr>
    </p:bg>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9C66990-5728-484B-93F8-D8B46789C5F7}" type="slidenum">
              <a:rPr lang="fr-FR" smtClean="0"/>
              <a:t>17</a:t>
            </a:fld>
            <a:endParaRPr lang="fr-FR" dirty="0"/>
          </a:p>
        </p:txBody>
      </p:sp>
      <p:pic>
        <p:nvPicPr>
          <p:cNvPr id="5" name="Image 4"/>
          <p:cNvPicPr/>
          <p:nvPr/>
        </p:nvPicPr>
        <p:blipFill>
          <a:blip r:embed="rId2"/>
          <a:stretch>
            <a:fillRect/>
          </a:stretch>
        </p:blipFill>
        <p:spPr>
          <a:xfrm>
            <a:off x="634369" y="1494747"/>
            <a:ext cx="7820495" cy="2527735"/>
          </a:xfrm>
          <a:prstGeom prst="rect">
            <a:avLst/>
          </a:prstGeom>
        </p:spPr>
      </p:pic>
      <p:sp>
        <p:nvSpPr>
          <p:cNvPr id="3" name="Rectangle 2"/>
          <p:cNvSpPr/>
          <p:nvPr/>
        </p:nvSpPr>
        <p:spPr>
          <a:xfrm>
            <a:off x="634368" y="4477249"/>
            <a:ext cx="7507309" cy="507831"/>
          </a:xfrm>
          <a:prstGeom prst="rect">
            <a:avLst/>
          </a:prstGeom>
        </p:spPr>
        <p:txBody>
          <a:bodyPr wrap="square">
            <a:spAutoFit/>
          </a:bodyPr>
          <a:lstStyle/>
          <a:p>
            <a:pPr algn="ctr"/>
            <a:r>
              <a:rPr lang="fr-FR" sz="1350" i="1" kern="100" dirty="0">
                <a:solidFill>
                  <a:srgbClr val="000000"/>
                </a:solidFill>
                <a:latin typeface="Century" panose="02040604050505020304" pitchFamily="18" charset="0"/>
                <a:ea typeface="Times New Roman" panose="02020603050405020304" pitchFamily="18" charset="0"/>
                <a:cs typeface="Calibri" panose="020F0502020204030204" pitchFamily="34" charset="0"/>
              </a:rPr>
              <a:t>Comparaison de la variation de gravité générée dans la zone de Taïwan avec les lois de A) YM11b, B) WC94a. B) Différence  = YM11b-WC94a</a:t>
            </a:r>
            <a:endParaRPr lang="en-IE" sz="1350" dirty="0"/>
          </a:p>
        </p:txBody>
      </p:sp>
    </p:spTree>
    <p:extLst>
      <p:ext uri="{BB962C8B-B14F-4D97-AF65-F5344CB8AC3E}">
        <p14:creationId xmlns:p14="http://schemas.microsoft.com/office/powerpoint/2010/main" val="1798295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prstClr val="white"/>
        </a:solidFill>
        <a:effectLst/>
      </p:bgPr>
    </p:bg>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9C66990-5728-484B-93F8-D8B46789C5F7}" type="slidenum">
              <a:rPr lang="fr-FR" smtClean="0"/>
              <a:t>18</a:t>
            </a:fld>
            <a:endParaRPr lang="fr-FR" dirty="0"/>
          </a:p>
        </p:txBody>
      </p:sp>
      <p:pic>
        <p:nvPicPr>
          <p:cNvPr id="6" name="Image 5"/>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t="2826" b="3054"/>
          <a:stretch/>
        </p:blipFill>
        <p:spPr bwMode="auto">
          <a:xfrm>
            <a:off x="0" y="835421"/>
            <a:ext cx="5956300" cy="5187157"/>
          </a:xfrm>
          <a:prstGeom prst="rect">
            <a:avLst/>
          </a:prstGeom>
          <a:ln>
            <a:noFill/>
          </a:ln>
          <a:extLst>
            <a:ext uri="{53640926-AAD7-44D8-BBD7-CCE9431645EC}">
              <a14:shadowObscured xmlns:a14="http://schemas.microsoft.com/office/drawing/2010/main"/>
            </a:ext>
          </a:extLst>
        </p:spPr>
      </p:pic>
      <p:sp>
        <p:nvSpPr>
          <p:cNvPr id="7" name="Zone de texte 54"/>
          <p:cNvSpPr txBox="1">
            <a:spLocks/>
          </p:cNvSpPr>
          <p:nvPr/>
        </p:nvSpPr>
        <p:spPr>
          <a:xfrm>
            <a:off x="5560586" y="2214563"/>
            <a:ext cx="3236119" cy="60007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just">
              <a:lnSpc>
                <a:spcPct val="150000"/>
              </a:lnSpc>
            </a:pPr>
            <a:r>
              <a:rPr lang="fr-FR" sz="1050" i="1" kern="1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t>
            </a:r>
            <a:endParaRPr lang="fr-FR" sz="1500" kern="100" dirty="0">
              <a:latin typeface="Century" panose="02040604050505020304" pitchFamily="18" charset="0"/>
              <a:ea typeface="MS Mincho"/>
              <a:cs typeface="Times New Roman" panose="02020603050405020304" pitchFamily="18" charset="0"/>
            </a:endParaRPr>
          </a:p>
          <a:p>
            <a:pPr algn="just">
              <a:lnSpc>
                <a:spcPct val="150000"/>
              </a:lnSpc>
            </a:pPr>
            <a:r>
              <a:rPr lang="fr-FR" sz="1200" i="1" kern="1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a:t>
            </a:r>
            <a:r>
              <a:rPr lang="fr-FR" sz="1200" i="1" kern="1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Modèles du maximum des variations </a:t>
            </a:r>
            <a:r>
              <a:rPr lang="fr-FR" sz="1200" i="1" kern="1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co</a:t>
            </a:r>
            <a:r>
              <a:rPr lang="fr-FR" sz="1200" i="1" kern="100" dirty="0">
                <a:solidFill>
                  <a:srgbClr val="000000"/>
                </a:solidFill>
                <a:latin typeface="Century" panose="02040604050505020304" pitchFamily="18" charset="0"/>
                <a:ea typeface="Times New Roman" panose="02020603050405020304" pitchFamily="18" charset="0"/>
                <a:cs typeface="Calibri" panose="020F0502020204030204" pitchFamily="34" charset="0"/>
              </a:rPr>
              <a:t>-sismiques entre le 17-Avril-2002 et le 16-Octobre-2014 avant filtrage. B) Modèle du maximum des variations </a:t>
            </a:r>
            <a:r>
              <a:rPr lang="fr-FR" sz="1200" i="1" kern="1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co</a:t>
            </a:r>
            <a:r>
              <a:rPr lang="fr-FR" sz="1200" i="1" kern="100" dirty="0">
                <a:solidFill>
                  <a:srgbClr val="000000"/>
                </a:solidFill>
                <a:latin typeface="Century" panose="02040604050505020304" pitchFamily="18" charset="0"/>
                <a:ea typeface="Times New Roman" panose="02020603050405020304" pitchFamily="18" charset="0"/>
                <a:cs typeface="Calibri" panose="020F0502020204030204" pitchFamily="34" charset="0"/>
              </a:rPr>
              <a:t>-sismiques cumulées entre le 17-Avril-2002 et le 16-Octobre-2014 après filtrage DDK3 L60. Les couleurs sont saturées entre 10 et -10 µ</a:t>
            </a:r>
            <a:r>
              <a:rPr lang="fr-FR" sz="1200" i="1" kern="1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Gals</a:t>
            </a:r>
            <a:r>
              <a:rPr lang="fr-FR" sz="1200" i="1" kern="100" dirty="0">
                <a:solidFill>
                  <a:srgbClr val="000000"/>
                </a:solidFill>
                <a:latin typeface="Century" panose="02040604050505020304" pitchFamily="18" charset="0"/>
                <a:ea typeface="Times New Roman" panose="02020603050405020304" pitchFamily="18" charset="0"/>
                <a:cs typeface="Calibri" panose="020F0502020204030204" pitchFamily="34" charset="0"/>
              </a:rPr>
              <a:t>.</a:t>
            </a:r>
            <a:endParaRPr lang="fr-FR" kern="100" dirty="0">
              <a:latin typeface="Century" panose="02040604050505020304" pitchFamily="18" charset="0"/>
              <a:ea typeface="MS Mincho"/>
              <a:cs typeface="Times New Roman" panose="02020603050405020304" pitchFamily="18" charset="0"/>
            </a:endParaRPr>
          </a:p>
          <a:p>
            <a:pPr algn="ctr">
              <a:lnSpc>
                <a:spcPct val="150000"/>
              </a:lnSpc>
            </a:pPr>
            <a:r>
              <a:rPr lang="fr-FR" sz="1050" i="1" kern="1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t>
            </a:r>
            <a:endParaRPr lang="fr-FR" sz="1500" kern="100" dirty="0">
              <a:latin typeface="Century" panose="02040604050505020304" pitchFamily="18" charset="0"/>
              <a:ea typeface="MS Mincho"/>
              <a:cs typeface="Times New Roman" panose="02020603050405020304" pitchFamily="18" charset="0"/>
            </a:endParaRPr>
          </a:p>
        </p:txBody>
      </p:sp>
    </p:spTree>
    <p:extLst>
      <p:ext uri="{BB962C8B-B14F-4D97-AF65-F5344CB8AC3E}">
        <p14:creationId xmlns:p14="http://schemas.microsoft.com/office/powerpoint/2010/main" val="4154442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5601160" y="1039803"/>
            <a:ext cx="2438643" cy="4792066"/>
          </a:xfrm>
          <a:prstGeom prst="rect">
            <a:avLst/>
          </a:prstGeom>
          <a:ln>
            <a:noFill/>
          </a:ln>
          <a:effectLst>
            <a:outerShdw blurRad="190500" algn="tl" rotWithShape="0">
              <a:srgbClr val="000000">
                <a:alpha val="70000"/>
              </a:srgbClr>
            </a:outerShdw>
          </a:effectLst>
        </p:spPr>
      </p:pic>
      <p:sp>
        <p:nvSpPr>
          <p:cNvPr id="2" name="Espace réservé du numéro de diapositive 1"/>
          <p:cNvSpPr>
            <a:spLocks noGrp="1"/>
          </p:cNvSpPr>
          <p:nvPr>
            <p:ph type="sldNum" sz="quarter" idx="12"/>
          </p:nvPr>
        </p:nvSpPr>
        <p:spPr/>
        <p:txBody>
          <a:bodyPr/>
          <a:lstStyle/>
          <a:p>
            <a:fld id="{09C66990-5728-484B-93F8-D8B46789C5F7}" type="slidenum">
              <a:rPr lang="fr-FR" smtClean="0"/>
              <a:t>19</a:t>
            </a:fld>
            <a:endParaRPr lang="fr-FR" dirty="0"/>
          </a:p>
        </p:txBody>
      </p:sp>
      <p:pic>
        <p:nvPicPr>
          <p:cNvPr id="7" name="Image 6"/>
          <p:cNvPicPr>
            <a:picLocks noChangeAspect="1"/>
          </p:cNvPicPr>
          <p:nvPr/>
        </p:nvPicPr>
        <p:blipFill>
          <a:blip r:embed="rId3"/>
          <a:stretch>
            <a:fillRect/>
          </a:stretch>
        </p:blipFill>
        <p:spPr>
          <a:xfrm>
            <a:off x="243273" y="3111803"/>
            <a:ext cx="3416607" cy="2718909"/>
          </a:xfrm>
          <a:prstGeom prst="rect">
            <a:avLst/>
          </a:prstGeom>
          <a:ln>
            <a:noFill/>
          </a:ln>
          <a:effectLst>
            <a:outerShdw blurRad="190500" algn="tl" rotWithShape="0">
              <a:srgbClr val="000000">
                <a:alpha val="70000"/>
              </a:srgbClr>
            </a:outerShdw>
          </a:effectLst>
        </p:spPr>
      </p:pic>
      <p:pic>
        <p:nvPicPr>
          <p:cNvPr id="4" name="Image 3"/>
          <p:cNvPicPr>
            <a:picLocks noChangeAspect="1"/>
          </p:cNvPicPr>
          <p:nvPr/>
        </p:nvPicPr>
        <p:blipFill>
          <a:blip r:embed="rId4"/>
          <a:stretch>
            <a:fillRect/>
          </a:stretch>
        </p:blipFill>
        <p:spPr>
          <a:xfrm>
            <a:off x="525442" y="1586767"/>
            <a:ext cx="2492882" cy="1377020"/>
          </a:xfrm>
          <a:prstGeom prst="rect">
            <a:avLst/>
          </a:prstGeom>
          <a:ln>
            <a:noFill/>
          </a:ln>
          <a:effectLst>
            <a:outerShdw blurRad="190500" algn="tl" rotWithShape="0">
              <a:srgbClr val="000000">
                <a:alpha val="70000"/>
              </a:srgbClr>
            </a:outerShdw>
          </a:effectLst>
        </p:spPr>
      </p:pic>
      <p:sp>
        <p:nvSpPr>
          <p:cNvPr id="9" name="Rectangle 8"/>
          <p:cNvSpPr/>
          <p:nvPr/>
        </p:nvSpPr>
        <p:spPr>
          <a:xfrm>
            <a:off x="477456" y="977587"/>
            <a:ext cx="1594400" cy="506750"/>
          </a:xfrm>
          <a:prstGeom prst="rect">
            <a:avLst/>
          </a:prstGeom>
          <a:solidFill>
            <a:schemeClr val="bg1">
              <a:lumMod val="95000"/>
            </a:scheme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tx1"/>
              </a:solidFill>
            </a:endParaRPr>
          </a:p>
        </p:txBody>
      </p:sp>
      <p:sp>
        <p:nvSpPr>
          <p:cNvPr id="10" name="Rectangle 9"/>
          <p:cNvSpPr/>
          <p:nvPr/>
        </p:nvSpPr>
        <p:spPr>
          <a:xfrm>
            <a:off x="582355" y="1009808"/>
            <a:ext cx="1805011" cy="507831"/>
          </a:xfrm>
          <a:prstGeom prst="rect">
            <a:avLst/>
          </a:prstGeom>
        </p:spPr>
        <p:txBody>
          <a:bodyPr wrap="square">
            <a:spAutoFit/>
          </a:bodyPr>
          <a:lstStyle/>
          <a:p>
            <a:r>
              <a:rPr lang="fr-FR" sz="1350" b="1" dirty="0">
                <a:latin typeface="Courier New" panose="02070309020205020404" pitchFamily="49" charset="0"/>
              </a:rPr>
              <a:t>YM11b</a:t>
            </a:r>
          </a:p>
          <a:p>
            <a:r>
              <a:rPr lang="fr-FR" sz="1350" b="1" dirty="0">
                <a:latin typeface="Courier New" panose="02070309020205020404" pitchFamily="49" charset="0"/>
              </a:rPr>
              <a:t>Moment</a:t>
            </a:r>
          </a:p>
        </p:txBody>
      </p:sp>
      <p:sp>
        <p:nvSpPr>
          <p:cNvPr id="11" name="Rectangle 10"/>
          <p:cNvSpPr/>
          <p:nvPr/>
        </p:nvSpPr>
        <p:spPr>
          <a:xfrm>
            <a:off x="3725118" y="4854127"/>
            <a:ext cx="811110" cy="506750"/>
          </a:xfrm>
          <a:prstGeom prst="rect">
            <a:avLst/>
          </a:prstGeom>
          <a:solidFill>
            <a:schemeClr val="bg1">
              <a:lumMod val="95000"/>
            </a:scheme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tx1"/>
              </a:solidFill>
            </a:endParaRPr>
          </a:p>
        </p:txBody>
      </p:sp>
      <p:sp>
        <p:nvSpPr>
          <p:cNvPr id="12" name="Rectangle 11"/>
          <p:cNvSpPr/>
          <p:nvPr/>
        </p:nvSpPr>
        <p:spPr>
          <a:xfrm>
            <a:off x="3781969" y="4876129"/>
            <a:ext cx="1323500" cy="507831"/>
          </a:xfrm>
          <a:prstGeom prst="rect">
            <a:avLst/>
          </a:prstGeom>
        </p:spPr>
        <p:txBody>
          <a:bodyPr wrap="square">
            <a:spAutoFit/>
          </a:bodyPr>
          <a:lstStyle/>
          <a:p>
            <a:r>
              <a:rPr lang="fr-FR" sz="1350" b="1" dirty="0">
                <a:latin typeface="Courier New" panose="02070309020205020404" pitchFamily="49" charset="0"/>
              </a:rPr>
              <a:t>YM11c</a:t>
            </a:r>
          </a:p>
          <a:p>
            <a:r>
              <a:rPr lang="fr-FR" sz="1350" b="1" dirty="0" err="1">
                <a:latin typeface="Courier New" panose="02070309020205020404" pitchFamily="49" charset="0"/>
              </a:rPr>
              <a:t>Rake</a:t>
            </a:r>
            <a:endParaRPr lang="fr-FR" sz="1350" b="1" dirty="0">
              <a:latin typeface="Courier New" panose="02070309020205020404" pitchFamily="49" charset="0"/>
            </a:endParaRPr>
          </a:p>
        </p:txBody>
      </p:sp>
      <p:sp>
        <p:nvSpPr>
          <p:cNvPr id="13" name="Rectangle 12"/>
          <p:cNvSpPr/>
          <p:nvPr/>
        </p:nvSpPr>
        <p:spPr>
          <a:xfrm>
            <a:off x="3725118" y="3983362"/>
            <a:ext cx="1094075" cy="506750"/>
          </a:xfrm>
          <a:prstGeom prst="rect">
            <a:avLst/>
          </a:prstGeom>
          <a:solidFill>
            <a:schemeClr val="bg1">
              <a:lumMod val="95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tx1"/>
              </a:solidFill>
            </a:endParaRPr>
          </a:p>
        </p:txBody>
      </p:sp>
      <p:sp>
        <p:nvSpPr>
          <p:cNvPr id="14" name="Rectangle 13"/>
          <p:cNvSpPr/>
          <p:nvPr/>
        </p:nvSpPr>
        <p:spPr>
          <a:xfrm>
            <a:off x="3781969" y="4005364"/>
            <a:ext cx="1323500" cy="507831"/>
          </a:xfrm>
          <a:prstGeom prst="rect">
            <a:avLst/>
          </a:prstGeom>
        </p:spPr>
        <p:txBody>
          <a:bodyPr wrap="square">
            <a:spAutoFit/>
          </a:bodyPr>
          <a:lstStyle/>
          <a:p>
            <a:r>
              <a:rPr lang="fr-FR" sz="1350" b="1" dirty="0">
                <a:latin typeface="Courier New" panose="02070309020205020404" pitchFamily="49" charset="0"/>
              </a:rPr>
              <a:t>YM11a</a:t>
            </a:r>
          </a:p>
          <a:p>
            <a:r>
              <a:rPr lang="fr-FR" sz="1350" b="1" dirty="0">
                <a:latin typeface="Courier New" panose="02070309020205020404" pitchFamily="49" charset="0"/>
              </a:rPr>
              <a:t>All type</a:t>
            </a:r>
          </a:p>
        </p:txBody>
      </p:sp>
      <p:sp>
        <p:nvSpPr>
          <p:cNvPr id="15" name="Flèche droite 14"/>
          <p:cNvSpPr/>
          <p:nvPr/>
        </p:nvSpPr>
        <p:spPr>
          <a:xfrm>
            <a:off x="3018324" y="2125266"/>
            <a:ext cx="2582836" cy="36401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1" name="Rectangle 20"/>
          <p:cNvSpPr/>
          <p:nvPr/>
        </p:nvSpPr>
        <p:spPr>
          <a:xfrm>
            <a:off x="243273" y="3970783"/>
            <a:ext cx="3416607" cy="54223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2" name="Rectangle 21"/>
          <p:cNvSpPr/>
          <p:nvPr/>
        </p:nvSpPr>
        <p:spPr>
          <a:xfrm>
            <a:off x="243273" y="4551039"/>
            <a:ext cx="3416607" cy="116015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3" name="Forme libre 22"/>
          <p:cNvSpPr/>
          <p:nvPr/>
        </p:nvSpPr>
        <p:spPr>
          <a:xfrm>
            <a:off x="477456" y="996146"/>
            <a:ext cx="7630610" cy="4878729"/>
          </a:xfrm>
          <a:custGeom>
            <a:avLst/>
            <a:gdLst>
              <a:gd name="connsiteX0" fmla="*/ 0 w 10174146"/>
              <a:gd name="connsiteY0" fmla="*/ 729205 h 6504972"/>
              <a:gd name="connsiteX1" fmla="*/ 11574 w 10174146"/>
              <a:gd name="connsiteY1" fmla="*/ 2673752 h 6504972"/>
              <a:gd name="connsiteX2" fmla="*/ 3449255 w 10174146"/>
              <a:gd name="connsiteY2" fmla="*/ 2708476 h 6504972"/>
              <a:gd name="connsiteX3" fmla="*/ 3460830 w 10174146"/>
              <a:gd name="connsiteY3" fmla="*/ 2164466 h 6504972"/>
              <a:gd name="connsiteX4" fmla="*/ 6771189 w 10174146"/>
              <a:gd name="connsiteY4" fmla="*/ 2141316 h 6504972"/>
              <a:gd name="connsiteX5" fmla="*/ 6771189 w 10174146"/>
              <a:gd name="connsiteY5" fmla="*/ 6504972 h 6504972"/>
              <a:gd name="connsiteX6" fmla="*/ 10162572 w 10174146"/>
              <a:gd name="connsiteY6" fmla="*/ 6493397 h 6504972"/>
              <a:gd name="connsiteX7" fmla="*/ 10174146 w 10174146"/>
              <a:gd name="connsiteY7" fmla="*/ 0 h 6504972"/>
              <a:gd name="connsiteX8" fmla="*/ 6713316 w 10174146"/>
              <a:gd name="connsiteY8" fmla="*/ 0 h 6504972"/>
              <a:gd name="connsiteX9" fmla="*/ 6748040 w 10174146"/>
              <a:gd name="connsiteY9" fmla="*/ 1458410 h 6504972"/>
              <a:gd name="connsiteX10" fmla="*/ 3483979 w 10174146"/>
              <a:gd name="connsiteY10" fmla="*/ 1435261 h 6504972"/>
              <a:gd name="connsiteX11" fmla="*/ 3472405 w 10174146"/>
              <a:gd name="connsiteY11" fmla="*/ 740780 h 6504972"/>
              <a:gd name="connsiteX12" fmla="*/ 0 w 10174146"/>
              <a:gd name="connsiteY12" fmla="*/ 729205 h 650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74146" h="6504972">
                <a:moveTo>
                  <a:pt x="0" y="729205"/>
                </a:moveTo>
                <a:lnTo>
                  <a:pt x="11574" y="2673752"/>
                </a:lnTo>
                <a:lnTo>
                  <a:pt x="3449255" y="2708476"/>
                </a:lnTo>
                <a:lnTo>
                  <a:pt x="3460830" y="2164466"/>
                </a:lnTo>
                <a:lnTo>
                  <a:pt x="6771189" y="2141316"/>
                </a:lnTo>
                <a:lnTo>
                  <a:pt x="6771189" y="6504972"/>
                </a:lnTo>
                <a:lnTo>
                  <a:pt x="10162572" y="6493397"/>
                </a:lnTo>
                <a:lnTo>
                  <a:pt x="10174146" y="0"/>
                </a:lnTo>
                <a:lnTo>
                  <a:pt x="6713316" y="0"/>
                </a:lnTo>
                <a:lnTo>
                  <a:pt x="6748040" y="1458410"/>
                </a:lnTo>
                <a:lnTo>
                  <a:pt x="3483979" y="1435261"/>
                </a:lnTo>
                <a:lnTo>
                  <a:pt x="3472405" y="740780"/>
                </a:lnTo>
                <a:lnTo>
                  <a:pt x="0" y="729205"/>
                </a:lnTo>
                <a:close/>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 name="Rectangle 15"/>
          <p:cNvSpPr/>
          <p:nvPr/>
        </p:nvSpPr>
        <p:spPr>
          <a:xfrm>
            <a:off x="3579460" y="970567"/>
            <a:ext cx="1390679" cy="450011"/>
          </a:xfrm>
          <a:prstGeom prst="rect">
            <a:avLst/>
          </a:prstGeom>
          <a:solidFill>
            <a:schemeClr val="bg2">
              <a:alpha val="7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17" name="Rectangle 16"/>
          <p:cNvSpPr/>
          <p:nvPr/>
        </p:nvSpPr>
        <p:spPr>
          <a:xfrm>
            <a:off x="1774450" y="1031597"/>
            <a:ext cx="5070585" cy="369332"/>
          </a:xfrm>
          <a:prstGeom prst="rect">
            <a:avLst/>
          </a:prstGeom>
        </p:spPr>
        <p:txBody>
          <a:bodyPr wrap="square">
            <a:spAutoFit/>
          </a:bodyPr>
          <a:lstStyle/>
          <a:p>
            <a:pPr indent="-171450" algn="ctr"/>
            <a:r>
              <a:rPr lang="fr-FR" b="1" dirty="0" err="1">
                <a:solidFill>
                  <a:srgbClr val="434343"/>
                </a:solidFill>
                <a:latin typeface="Times New Roman" panose="02020603050405020304" pitchFamily="18" charset="0"/>
              </a:rPr>
              <a:t>Scaling</a:t>
            </a:r>
            <a:r>
              <a:rPr lang="fr-FR" b="1" dirty="0">
                <a:solidFill>
                  <a:srgbClr val="434343"/>
                </a:solidFill>
                <a:latin typeface="Times New Roman" panose="02020603050405020304" pitchFamily="18" charset="0"/>
              </a:rPr>
              <a:t> </a:t>
            </a:r>
            <a:r>
              <a:rPr lang="fr-FR" b="1" dirty="0" err="1">
                <a:solidFill>
                  <a:srgbClr val="434343"/>
                </a:solidFill>
                <a:latin typeface="Times New Roman" panose="02020603050405020304" pitchFamily="18" charset="0"/>
              </a:rPr>
              <a:t>laws</a:t>
            </a:r>
            <a:endParaRPr lang="fr-FR" b="1" dirty="0">
              <a:solidFill>
                <a:srgbClr val="434343"/>
              </a:solidFill>
              <a:latin typeface="Times New Roman" panose="02020603050405020304" pitchFamily="18" charset="0"/>
            </a:endParaRPr>
          </a:p>
        </p:txBody>
      </p:sp>
      <p:sp>
        <p:nvSpPr>
          <p:cNvPr id="18" name="ZoneTexte 17"/>
          <p:cNvSpPr txBox="1"/>
          <p:nvPr/>
        </p:nvSpPr>
        <p:spPr>
          <a:xfrm>
            <a:off x="3951723" y="2157928"/>
            <a:ext cx="822578" cy="300082"/>
          </a:xfrm>
          <a:prstGeom prst="rect">
            <a:avLst/>
          </a:prstGeom>
          <a:noFill/>
        </p:spPr>
        <p:txBody>
          <a:bodyPr wrap="square" rtlCol="0">
            <a:spAutoFit/>
          </a:bodyPr>
          <a:lstStyle/>
          <a:p>
            <a:r>
              <a:rPr lang="en-IE" sz="1350" b="1" dirty="0">
                <a:solidFill>
                  <a:schemeClr val="bg1"/>
                </a:solidFill>
                <a:sym typeface="Wingdings" panose="05000000000000000000" pitchFamily="2" charset="2"/>
              </a:rPr>
              <a:t>Example</a:t>
            </a:r>
            <a:endParaRPr lang="fr-FR" sz="1350" b="1" dirty="0">
              <a:solidFill>
                <a:schemeClr val="bg1"/>
              </a:solidFill>
            </a:endParaRPr>
          </a:p>
        </p:txBody>
      </p:sp>
    </p:spTree>
    <p:extLst>
      <p:ext uri="{BB962C8B-B14F-4D97-AF65-F5344CB8AC3E}">
        <p14:creationId xmlns:p14="http://schemas.microsoft.com/office/powerpoint/2010/main" val="144540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15718" y="1896899"/>
            <a:ext cx="8196135" cy="42029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Rectangle à coins arrondis 33"/>
          <p:cNvSpPr/>
          <p:nvPr/>
        </p:nvSpPr>
        <p:spPr>
          <a:xfrm>
            <a:off x="3046823" y="843020"/>
            <a:ext cx="2857588" cy="557777"/>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600"/>
          </a:p>
        </p:txBody>
      </p:sp>
      <p:sp>
        <p:nvSpPr>
          <p:cNvPr id="4" name="Espace réservé du numéro de diapositive 3"/>
          <p:cNvSpPr>
            <a:spLocks noGrp="1"/>
          </p:cNvSpPr>
          <p:nvPr>
            <p:ph type="sldNum" sz="quarter" idx="12"/>
          </p:nvPr>
        </p:nvSpPr>
        <p:spPr>
          <a:xfrm>
            <a:off x="6738649" y="6168442"/>
            <a:ext cx="2057400" cy="273844"/>
          </a:xfrm>
        </p:spPr>
        <p:txBody>
          <a:bodyPr/>
          <a:lstStyle/>
          <a:p>
            <a:fld id="{314AE552-9433-40B6-9046-813E6F6BD79E}" type="slidenum">
              <a:rPr lang="fr-FR" smtClean="0">
                <a:solidFill>
                  <a:schemeClr val="bg1">
                    <a:lumMod val="65000"/>
                  </a:schemeClr>
                </a:solidFill>
              </a:rPr>
              <a:t>2</a:t>
            </a:fld>
            <a:endParaRPr lang="fr-FR" dirty="0">
              <a:solidFill>
                <a:schemeClr val="bg1">
                  <a:lumMod val="65000"/>
                </a:schemeClr>
              </a:solidFill>
            </a:endParaRPr>
          </a:p>
        </p:txBody>
      </p:sp>
      <p:grpSp>
        <p:nvGrpSpPr>
          <p:cNvPr id="14" name="Groupe 13"/>
          <p:cNvGrpSpPr/>
          <p:nvPr/>
        </p:nvGrpSpPr>
        <p:grpSpPr>
          <a:xfrm>
            <a:off x="0" y="0"/>
            <a:ext cx="5799959" cy="325490"/>
            <a:chOff x="1" y="-10076"/>
            <a:chExt cx="7733278" cy="433986"/>
          </a:xfrm>
        </p:grpSpPr>
        <p:sp>
          <p:nvSpPr>
            <p:cNvPr id="20" name="Rectangle 19"/>
            <p:cNvSpPr/>
            <p:nvPr/>
          </p:nvSpPr>
          <p:spPr>
            <a:xfrm>
              <a:off x="1" y="0"/>
              <a:ext cx="1897173" cy="42391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Intro</a:t>
              </a:r>
            </a:p>
          </p:txBody>
        </p:sp>
        <p:cxnSp>
          <p:nvCxnSpPr>
            <p:cNvPr id="21" name="Connecteur droit 20"/>
            <p:cNvCxnSpPr/>
            <p:nvPr/>
          </p:nvCxnSpPr>
          <p:spPr>
            <a:xfrm>
              <a:off x="189717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97173" y="1694"/>
              <a:ext cx="1855868" cy="4134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Méthode</a:t>
              </a:r>
            </a:p>
          </p:txBody>
        </p:sp>
        <p:cxnSp>
          <p:nvCxnSpPr>
            <p:cNvPr id="27" name="Connecteur droit 26"/>
            <p:cNvCxnSpPr/>
            <p:nvPr/>
          </p:nvCxnSpPr>
          <p:spPr>
            <a:xfrm>
              <a:off x="3753041" y="-639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err="1">
                  <a:solidFill>
                    <a:schemeClr val="bg1"/>
                  </a:solidFill>
                </a:rPr>
                <a:t>Résultats</a:t>
              </a:r>
              <a:endParaRPr lang="en-IE" b="1" dirty="0">
                <a:solidFill>
                  <a:schemeClr val="bg1"/>
                </a:solidFill>
              </a:endParaRPr>
            </a:p>
          </p:txBody>
        </p:sp>
        <p:cxnSp>
          <p:nvCxnSpPr>
            <p:cNvPr id="29" name="Connecteur droit 28"/>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40" name="Rectangle 39"/>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33" name="Rectangle 32"/>
          <p:cNvSpPr/>
          <p:nvPr/>
        </p:nvSpPr>
        <p:spPr>
          <a:xfrm>
            <a:off x="2166649" y="851917"/>
            <a:ext cx="4572000" cy="523220"/>
          </a:xfrm>
          <a:prstGeom prst="rect">
            <a:avLst/>
          </a:prstGeom>
        </p:spPr>
        <p:txBody>
          <a:bodyPr>
            <a:spAutoFit/>
          </a:bodyPr>
          <a:lstStyle/>
          <a:p>
            <a:pPr indent="-171450" algn="ctr"/>
            <a:r>
              <a:rPr lang="fr-FR" sz="2800" b="1" dirty="0">
                <a:solidFill>
                  <a:srgbClr val="434343"/>
                </a:solidFill>
                <a:latin typeface="Times New Roman" panose="02020603050405020304" pitchFamily="18" charset="0"/>
              </a:rPr>
              <a:t>Mesures GRACE</a:t>
            </a:r>
          </a:p>
        </p:txBody>
      </p:sp>
      <p:sp>
        <p:nvSpPr>
          <p:cNvPr id="24" name="ZoneTexte 23"/>
          <p:cNvSpPr txBox="1"/>
          <p:nvPr/>
        </p:nvSpPr>
        <p:spPr>
          <a:xfrm>
            <a:off x="2486518" y="6197461"/>
            <a:ext cx="4049802" cy="369332"/>
          </a:xfrm>
          <a:prstGeom prst="rect">
            <a:avLst/>
          </a:prstGeom>
          <a:noFill/>
        </p:spPr>
        <p:txBody>
          <a:bodyPr wrap="square" rtlCol="0">
            <a:spAutoFit/>
          </a:bodyPr>
          <a:lstStyle/>
          <a:p>
            <a:r>
              <a:rPr lang="en-IE" b="1" dirty="0">
                <a:solidFill>
                  <a:schemeClr val="bg1"/>
                </a:solidFill>
              </a:rPr>
              <a:t>(</a:t>
            </a:r>
            <a:r>
              <a:rPr lang="en-IE" b="1" dirty="0" err="1">
                <a:solidFill>
                  <a:schemeClr val="bg1"/>
                </a:solidFill>
              </a:rPr>
              <a:t>Tendance</a:t>
            </a:r>
            <a:r>
              <a:rPr lang="en-IE" b="1" dirty="0">
                <a:solidFill>
                  <a:schemeClr val="bg1"/>
                </a:solidFill>
              </a:rPr>
              <a:t> </a:t>
            </a:r>
            <a:r>
              <a:rPr lang="en-IE" b="1" dirty="0" err="1">
                <a:solidFill>
                  <a:schemeClr val="bg1"/>
                </a:solidFill>
              </a:rPr>
              <a:t>cumulée</a:t>
            </a:r>
            <a:r>
              <a:rPr lang="en-IE" b="1" dirty="0">
                <a:solidFill>
                  <a:schemeClr val="bg1"/>
                </a:solidFill>
              </a:rPr>
              <a:t> entre 2002 et 2014 )</a:t>
            </a:r>
            <a:endParaRPr lang="fr-FR" b="1" dirty="0">
              <a:solidFill>
                <a:schemeClr val="bg1"/>
              </a:solidFill>
            </a:endParaRPr>
          </a:p>
        </p:txBody>
      </p:sp>
      <p:grpSp>
        <p:nvGrpSpPr>
          <p:cNvPr id="6" name="Groupe 5"/>
          <p:cNvGrpSpPr/>
          <p:nvPr/>
        </p:nvGrpSpPr>
        <p:grpSpPr>
          <a:xfrm>
            <a:off x="-154874" y="1637851"/>
            <a:ext cx="9260981" cy="4754261"/>
            <a:chOff x="36483" y="1651117"/>
            <a:chExt cx="9260981" cy="4754261"/>
          </a:xfrm>
        </p:grpSpPr>
        <p:pic>
          <p:nvPicPr>
            <p:cNvPr id="2" name="Image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483" y="1651117"/>
              <a:ext cx="9260981" cy="4754261"/>
            </a:xfrm>
            <a:prstGeom prst="rect">
              <a:avLst/>
            </a:prstGeom>
          </p:spPr>
        </p:pic>
        <p:sp>
          <p:nvSpPr>
            <p:cNvPr id="7" name="Rectangle 6"/>
            <p:cNvSpPr/>
            <p:nvPr/>
          </p:nvSpPr>
          <p:spPr>
            <a:xfrm>
              <a:off x="607075" y="1922096"/>
              <a:ext cx="8191403" cy="419102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grpSp>
      <p:grpSp>
        <p:nvGrpSpPr>
          <p:cNvPr id="9" name="Groupe 8"/>
          <p:cNvGrpSpPr/>
          <p:nvPr/>
        </p:nvGrpSpPr>
        <p:grpSpPr>
          <a:xfrm>
            <a:off x="0" y="1463170"/>
            <a:ext cx="1589093" cy="838003"/>
            <a:chOff x="0" y="624374"/>
            <a:chExt cx="2118790" cy="1117337"/>
          </a:xfrm>
        </p:grpSpPr>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53" y="624374"/>
              <a:ext cx="874737" cy="537683"/>
            </a:xfrm>
            <a:prstGeom prst="rect">
              <a:avLst/>
            </a:prstGeom>
          </p:spPr>
        </p:pic>
        <p:cxnSp>
          <p:nvCxnSpPr>
            <p:cNvPr id="8" name="Connecteur droit 7"/>
            <p:cNvCxnSpPr/>
            <p:nvPr/>
          </p:nvCxnSpPr>
          <p:spPr>
            <a:xfrm flipH="1">
              <a:off x="762215" y="974659"/>
              <a:ext cx="721240" cy="391324"/>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31" name="Imag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4028"/>
              <a:ext cx="874737" cy="537683"/>
            </a:xfrm>
            <a:prstGeom prst="rect">
              <a:avLst/>
            </a:prstGeom>
          </p:spPr>
        </p:pic>
      </p:grpSp>
    </p:spTree>
    <p:extLst>
      <p:ext uri="{BB962C8B-B14F-4D97-AF65-F5344CB8AC3E}">
        <p14:creationId xmlns:p14="http://schemas.microsoft.com/office/powerpoint/2010/main" val="449747980"/>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7" name="Espace réservé du contenu 6"/>
          <p:cNvPicPr>
            <a:picLocks noGrp="1" noChangeAspect="1"/>
          </p:cNvPicPr>
          <p:nvPr>
            <p:ph idx="1"/>
          </p:nvPr>
        </p:nvPicPr>
        <p:blipFill>
          <a:blip r:embed="rId2"/>
          <a:stretch>
            <a:fillRect/>
          </a:stretch>
        </p:blipFill>
        <p:spPr>
          <a:xfrm>
            <a:off x="4489669" y="3336188"/>
            <a:ext cx="4578962" cy="2600968"/>
          </a:xfrm>
          <a:prstGeom prst="rect">
            <a:avLst/>
          </a:prstGeom>
          <a:ln>
            <a:noFill/>
          </a:ln>
          <a:effectLst>
            <a:outerShdw blurRad="190500" algn="tl" rotWithShape="0">
              <a:srgbClr val="000000">
                <a:alpha val="70000"/>
              </a:srgbClr>
            </a:outerShdw>
          </a:effectLst>
        </p:spPr>
      </p:pic>
      <p:sp>
        <p:nvSpPr>
          <p:cNvPr id="16" name="Espace réservé du numéro de diapositive 15"/>
          <p:cNvSpPr>
            <a:spLocks noGrp="1"/>
          </p:cNvSpPr>
          <p:nvPr>
            <p:ph type="sldNum" sz="quarter" idx="12"/>
          </p:nvPr>
        </p:nvSpPr>
        <p:spPr/>
        <p:txBody>
          <a:bodyPr/>
          <a:lstStyle/>
          <a:p>
            <a:fld id="{09C66990-5728-484B-93F8-D8B46789C5F7}" type="slidenum">
              <a:rPr lang="fr-FR" smtClean="0"/>
              <a:t>20</a:t>
            </a:fld>
            <a:endParaRPr lang="fr-FR" dirty="0"/>
          </a:p>
        </p:txBody>
      </p:sp>
      <p:pic>
        <p:nvPicPr>
          <p:cNvPr id="4" name="Image 3"/>
          <p:cNvPicPr>
            <a:picLocks noChangeAspect="1"/>
          </p:cNvPicPr>
          <p:nvPr/>
        </p:nvPicPr>
        <p:blipFill>
          <a:blip r:embed="rId3"/>
          <a:stretch>
            <a:fillRect/>
          </a:stretch>
        </p:blipFill>
        <p:spPr>
          <a:xfrm>
            <a:off x="75370" y="942118"/>
            <a:ext cx="4269076" cy="3602883"/>
          </a:xfrm>
          <a:prstGeom prst="rect">
            <a:avLst/>
          </a:prstGeom>
          <a:ln>
            <a:noFill/>
          </a:ln>
          <a:effectLst>
            <a:outerShdw blurRad="190500" algn="tl" rotWithShape="0">
              <a:srgbClr val="000000">
                <a:alpha val="70000"/>
              </a:srgbClr>
            </a:outerShdw>
          </a:effectLst>
        </p:spPr>
      </p:pic>
      <p:sp>
        <p:nvSpPr>
          <p:cNvPr id="5" name="Rectangle 4"/>
          <p:cNvSpPr/>
          <p:nvPr/>
        </p:nvSpPr>
        <p:spPr>
          <a:xfrm>
            <a:off x="363998" y="4924057"/>
            <a:ext cx="1523573" cy="56066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tx1"/>
              </a:solidFill>
            </a:endParaRPr>
          </a:p>
        </p:txBody>
      </p:sp>
      <p:sp>
        <p:nvSpPr>
          <p:cNvPr id="6" name="Rectangle 5"/>
          <p:cNvSpPr/>
          <p:nvPr/>
        </p:nvSpPr>
        <p:spPr>
          <a:xfrm>
            <a:off x="381635" y="4963907"/>
            <a:ext cx="1916148" cy="507831"/>
          </a:xfrm>
          <a:prstGeom prst="rect">
            <a:avLst/>
          </a:prstGeom>
        </p:spPr>
        <p:txBody>
          <a:bodyPr wrap="square">
            <a:spAutoFit/>
          </a:bodyPr>
          <a:lstStyle/>
          <a:p>
            <a:r>
              <a:rPr lang="fr-FR" sz="1350" b="1" dirty="0">
                <a:latin typeface="Courier New" panose="02070309020205020404" pitchFamily="49" charset="0"/>
              </a:rPr>
              <a:t>CW94a </a:t>
            </a:r>
          </a:p>
          <a:p>
            <a:r>
              <a:rPr lang="fr-FR" sz="1350" b="1" dirty="0">
                <a:latin typeface="Courier New" panose="02070309020205020404" pitchFamily="49" charset="0"/>
              </a:rPr>
              <a:t>All slip type </a:t>
            </a:r>
          </a:p>
        </p:txBody>
      </p:sp>
      <p:pic>
        <p:nvPicPr>
          <p:cNvPr id="3" name="Image 2"/>
          <p:cNvPicPr>
            <a:picLocks noChangeAspect="1"/>
          </p:cNvPicPr>
          <p:nvPr/>
        </p:nvPicPr>
        <p:blipFill>
          <a:blip r:embed="rId4"/>
          <a:stretch>
            <a:fillRect/>
          </a:stretch>
        </p:blipFill>
        <p:spPr>
          <a:xfrm>
            <a:off x="4491991" y="942118"/>
            <a:ext cx="4576640" cy="2337756"/>
          </a:xfrm>
          <a:prstGeom prst="rect">
            <a:avLst/>
          </a:prstGeom>
          <a:ln>
            <a:noFill/>
          </a:ln>
          <a:effectLst>
            <a:outerShdw blurRad="190500" algn="tl" rotWithShape="0">
              <a:srgbClr val="000000">
                <a:alpha val="70000"/>
              </a:srgbClr>
            </a:outerShdw>
          </a:effectLst>
        </p:spPr>
      </p:pic>
      <p:sp>
        <p:nvSpPr>
          <p:cNvPr id="8" name="Rectangle 7"/>
          <p:cNvSpPr/>
          <p:nvPr/>
        </p:nvSpPr>
        <p:spPr>
          <a:xfrm>
            <a:off x="2099821" y="4924057"/>
            <a:ext cx="2179919" cy="560660"/>
          </a:xfrm>
          <a:prstGeom prst="rect">
            <a:avLst/>
          </a:prstGeom>
          <a:solidFill>
            <a:schemeClr val="bg1">
              <a:lumMod val="95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tx1"/>
              </a:solidFill>
            </a:endParaRPr>
          </a:p>
        </p:txBody>
      </p:sp>
      <p:sp>
        <p:nvSpPr>
          <p:cNvPr id="9" name="Rectangle 8"/>
          <p:cNvSpPr/>
          <p:nvPr/>
        </p:nvSpPr>
        <p:spPr>
          <a:xfrm>
            <a:off x="2099821" y="4963907"/>
            <a:ext cx="2244625" cy="507831"/>
          </a:xfrm>
          <a:prstGeom prst="rect">
            <a:avLst/>
          </a:prstGeom>
        </p:spPr>
        <p:txBody>
          <a:bodyPr wrap="square">
            <a:spAutoFit/>
          </a:bodyPr>
          <a:lstStyle/>
          <a:p>
            <a:r>
              <a:rPr lang="fr-FR" sz="1350" b="1" dirty="0">
                <a:latin typeface="Courier New" panose="02070309020205020404" pitchFamily="49" charset="0"/>
              </a:rPr>
              <a:t>CW94b </a:t>
            </a:r>
          </a:p>
          <a:p>
            <a:r>
              <a:rPr lang="fr-FR" sz="1350" b="1" dirty="0">
                <a:latin typeface="Courier New" panose="02070309020205020404" pitchFamily="49" charset="0"/>
              </a:rPr>
              <a:t>SS, R, N slip type</a:t>
            </a:r>
          </a:p>
        </p:txBody>
      </p:sp>
      <p:sp>
        <p:nvSpPr>
          <p:cNvPr id="10" name="Flèche droite 9"/>
          <p:cNvSpPr/>
          <p:nvPr/>
        </p:nvSpPr>
        <p:spPr>
          <a:xfrm>
            <a:off x="75370" y="2046202"/>
            <a:ext cx="137228" cy="12958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 name="Flèche droite 10"/>
          <p:cNvSpPr/>
          <p:nvPr/>
        </p:nvSpPr>
        <p:spPr>
          <a:xfrm>
            <a:off x="4489670" y="4859263"/>
            <a:ext cx="137228" cy="12958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 name="Flèche droite 11"/>
          <p:cNvSpPr/>
          <p:nvPr/>
        </p:nvSpPr>
        <p:spPr>
          <a:xfrm>
            <a:off x="4489669" y="2637776"/>
            <a:ext cx="137228" cy="12958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 name="Flèche droite 12"/>
          <p:cNvSpPr/>
          <p:nvPr/>
        </p:nvSpPr>
        <p:spPr>
          <a:xfrm>
            <a:off x="75370" y="3431018"/>
            <a:ext cx="137228" cy="12958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 name="Flèche droite 13"/>
          <p:cNvSpPr/>
          <p:nvPr/>
        </p:nvSpPr>
        <p:spPr>
          <a:xfrm>
            <a:off x="381636" y="5702334"/>
            <a:ext cx="137228" cy="129588"/>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 name="ZoneTexte 14"/>
          <p:cNvSpPr txBox="1"/>
          <p:nvPr/>
        </p:nvSpPr>
        <p:spPr>
          <a:xfrm>
            <a:off x="518863" y="5626623"/>
            <a:ext cx="5484251" cy="300082"/>
          </a:xfrm>
          <a:prstGeom prst="rect">
            <a:avLst/>
          </a:prstGeom>
          <a:noFill/>
        </p:spPr>
        <p:txBody>
          <a:bodyPr wrap="square" rtlCol="0">
            <a:spAutoFit/>
          </a:bodyPr>
          <a:lstStyle/>
          <a:p>
            <a:r>
              <a:rPr lang="en-IE" sz="1350" b="1" dirty="0">
                <a:solidFill>
                  <a:schemeClr val="bg1"/>
                </a:solidFill>
                <a:sym typeface="Wingdings" panose="05000000000000000000" pitchFamily="2" charset="2"/>
              </a:rPr>
              <a:t>Coefficients used</a:t>
            </a:r>
            <a:endParaRPr lang="fr-FR" sz="1350" b="1" dirty="0">
              <a:solidFill>
                <a:schemeClr val="bg1"/>
              </a:solidFill>
            </a:endParaRPr>
          </a:p>
        </p:txBody>
      </p:sp>
    </p:spTree>
    <p:extLst>
      <p:ext uri="{BB962C8B-B14F-4D97-AF65-F5344CB8AC3E}">
        <p14:creationId xmlns:p14="http://schemas.microsoft.com/office/powerpoint/2010/main" val="2762019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 8"/>
          <p:cNvPicPr>
            <a:picLocks noChangeAspect="1"/>
          </p:cNvPicPr>
          <p:nvPr/>
        </p:nvPicPr>
        <p:blipFill>
          <a:blip r:embed="rId3"/>
          <a:stretch>
            <a:fillRect/>
          </a:stretch>
        </p:blipFill>
        <p:spPr>
          <a:xfrm>
            <a:off x="6027134" y="1600698"/>
            <a:ext cx="3062591" cy="4328718"/>
          </a:xfrm>
          <a:prstGeom prst="rect">
            <a:avLst/>
          </a:prstGeom>
          <a:ln>
            <a:noFill/>
          </a:ln>
          <a:effectLst>
            <a:outerShdw blurRad="190500" algn="tl" rotWithShape="0">
              <a:srgbClr val="000000">
                <a:alpha val="70000"/>
              </a:srgbClr>
            </a:outerShdw>
          </a:effectLst>
        </p:spPr>
      </p:pic>
      <p:pic>
        <p:nvPicPr>
          <p:cNvPr id="10" name="Image 9"/>
          <p:cNvPicPr>
            <a:picLocks noChangeAspect="1"/>
          </p:cNvPicPr>
          <p:nvPr/>
        </p:nvPicPr>
        <p:blipFill>
          <a:blip r:embed="rId4"/>
          <a:stretch>
            <a:fillRect/>
          </a:stretch>
        </p:blipFill>
        <p:spPr>
          <a:xfrm>
            <a:off x="280021" y="1530408"/>
            <a:ext cx="2251308" cy="1078853"/>
          </a:xfrm>
          <a:prstGeom prst="rect">
            <a:avLst/>
          </a:prstGeom>
          <a:ln>
            <a:noFill/>
          </a:ln>
          <a:effectLst>
            <a:outerShdw blurRad="190500" algn="tl" rotWithShape="0">
              <a:srgbClr val="000000">
                <a:alpha val="70000"/>
              </a:srgbClr>
            </a:outerShdw>
          </a:effectLst>
        </p:spPr>
      </p:pic>
      <p:sp>
        <p:nvSpPr>
          <p:cNvPr id="11" name="Rectangle 10"/>
          <p:cNvSpPr/>
          <p:nvPr/>
        </p:nvSpPr>
        <p:spPr>
          <a:xfrm>
            <a:off x="517718" y="948058"/>
            <a:ext cx="1837554" cy="462680"/>
          </a:xfrm>
          <a:prstGeom prst="rect">
            <a:avLst/>
          </a:prstGeom>
          <a:solidFill>
            <a:schemeClr val="bg1">
              <a:lumMod val="9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tx1"/>
              </a:solidFill>
            </a:endParaRPr>
          </a:p>
        </p:txBody>
      </p:sp>
      <p:sp>
        <p:nvSpPr>
          <p:cNvPr id="12" name="Rectangle 11"/>
          <p:cNvSpPr/>
          <p:nvPr/>
        </p:nvSpPr>
        <p:spPr>
          <a:xfrm>
            <a:off x="559724" y="925990"/>
            <a:ext cx="1884869" cy="507831"/>
          </a:xfrm>
          <a:prstGeom prst="rect">
            <a:avLst/>
          </a:prstGeom>
        </p:spPr>
        <p:txBody>
          <a:bodyPr wrap="square">
            <a:spAutoFit/>
          </a:bodyPr>
          <a:lstStyle/>
          <a:p>
            <a:r>
              <a:rPr lang="fr-FR" sz="1350" b="1" dirty="0">
                <a:latin typeface="Courier New" panose="02070309020205020404" pitchFamily="49" charset="0"/>
              </a:rPr>
              <a:t>LEO10a </a:t>
            </a:r>
          </a:p>
          <a:p>
            <a:r>
              <a:rPr lang="fr-FR" sz="1350" b="1" dirty="0" err="1">
                <a:latin typeface="Courier New" panose="02070309020205020404" pitchFamily="49" charset="0"/>
              </a:rPr>
              <a:t>Rake</a:t>
            </a:r>
            <a:r>
              <a:rPr lang="fr-FR" sz="1350" b="1" dirty="0">
                <a:latin typeface="Courier New" panose="02070309020205020404" pitchFamily="49" charset="0"/>
              </a:rPr>
              <a:t> (DS,SS)</a:t>
            </a:r>
          </a:p>
        </p:txBody>
      </p:sp>
      <p:pic>
        <p:nvPicPr>
          <p:cNvPr id="15" name="Image 14"/>
          <p:cNvPicPr>
            <a:picLocks noChangeAspect="1"/>
          </p:cNvPicPr>
          <p:nvPr/>
        </p:nvPicPr>
        <p:blipFill>
          <a:blip r:embed="rId5"/>
          <a:stretch>
            <a:fillRect/>
          </a:stretch>
        </p:blipFill>
        <p:spPr>
          <a:xfrm>
            <a:off x="281151" y="2981488"/>
            <a:ext cx="3187847" cy="2752040"/>
          </a:xfrm>
          <a:prstGeom prst="rect">
            <a:avLst/>
          </a:prstGeom>
          <a:ln>
            <a:noFill/>
          </a:ln>
          <a:effectLst>
            <a:outerShdw blurRad="190500" algn="tl" rotWithShape="0">
              <a:srgbClr val="000000">
                <a:alpha val="70000"/>
              </a:srgbClr>
            </a:outerShdw>
          </a:effectLst>
        </p:spPr>
      </p:pic>
      <p:pic>
        <p:nvPicPr>
          <p:cNvPr id="16" name="Image 15"/>
          <p:cNvPicPr>
            <a:picLocks noChangeAspect="1"/>
          </p:cNvPicPr>
          <p:nvPr/>
        </p:nvPicPr>
        <p:blipFill>
          <a:blip r:embed="rId6"/>
          <a:stretch>
            <a:fillRect/>
          </a:stretch>
        </p:blipFill>
        <p:spPr>
          <a:xfrm>
            <a:off x="3960708" y="2662515"/>
            <a:ext cx="1980502" cy="3266902"/>
          </a:xfrm>
          <a:prstGeom prst="rect">
            <a:avLst/>
          </a:prstGeom>
          <a:ln>
            <a:noFill/>
          </a:ln>
          <a:effectLst>
            <a:outerShdw blurRad="190500" algn="tl" rotWithShape="0">
              <a:srgbClr val="000000">
                <a:alpha val="70000"/>
              </a:srgbClr>
            </a:outerShdw>
          </a:effectLst>
        </p:spPr>
      </p:pic>
      <p:pic>
        <p:nvPicPr>
          <p:cNvPr id="2" name="Image 1"/>
          <p:cNvPicPr>
            <a:picLocks noChangeAspect="1"/>
          </p:cNvPicPr>
          <p:nvPr/>
        </p:nvPicPr>
        <p:blipFill>
          <a:blip r:embed="rId7"/>
          <a:stretch>
            <a:fillRect/>
          </a:stretch>
        </p:blipFill>
        <p:spPr>
          <a:xfrm>
            <a:off x="2913375" y="1452205"/>
            <a:ext cx="2818466" cy="1085600"/>
          </a:xfrm>
          <a:prstGeom prst="rect">
            <a:avLst/>
          </a:prstGeom>
          <a:ln>
            <a:noFill/>
          </a:ln>
          <a:effectLst>
            <a:outerShdw blurRad="190500" algn="tl" rotWithShape="0">
              <a:srgbClr val="000000">
                <a:alpha val="70000"/>
              </a:srgbClr>
            </a:outerShdw>
          </a:effectLst>
        </p:spPr>
      </p:pic>
      <p:sp>
        <p:nvSpPr>
          <p:cNvPr id="17" name="Rectangle 16"/>
          <p:cNvSpPr/>
          <p:nvPr/>
        </p:nvSpPr>
        <p:spPr>
          <a:xfrm>
            <a:off x="6092789" y="913819"/>
            <a:ext cx="2814159" cy="462680"/>
          </a:xfrm>
          <a:prstGeom prst="rect">
            <a:avLst/>
          </a:prstGeom>
          <a:solidFill>
            <a:schemeClr val="bg1">
              <a:lumMod val="9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tx1"/>
              </a:solidFill>
            </a:endParaRPr>
          </a:p>
        </p:txBody>
      </p:sp>
      <p:sp>
        <p:nvSpPr>
          <p:cNvPr id="18" name="Rectangle 17"/>
          <p:cNvSpPr/>
          <p:nvPr/>
        </p:nvSpPr>
        <p:spPr>
          <a:xfrm>
            <a:off x="6092790" y="874408"/>
            <a:ext cx="2814158" cy="507831"/>
          </a:xfrm>
          <a:prstGeom prst="rect">
            <a:avLst/>
          </a:prstGeom>
        </p:spPr>
        <p:txBody>
          <a:bodyPr wrap="square">
            <a:spAutoFit/>
          </a:bodyPr>
          <a:lstStyle/>
          <a:p>
            <a:r>
              <a:rPr lang="fr-FR" sz="1350" b="1" dirty="0">
                <a:latin typeface="Courier New" panose="02070309020205020404" pitchFamily="49" charset="0"/>
              </a:rPr>
              <a:t>LEO10c</a:t>
            </a:r>
          </a:p>
          <a:p>
            <a:r>
              <a:rPr lang="fr-FR" sz="1350" b="1" dirty="0" err="1">
                <a:latin typeface="Courier New" panose="02070309020205020404" pitchFamily="49" charset="0"/>
              </a:rPr>
              <a:t>Rake</a:t>
            </a:r>
            <a:r>
              <a:rPr lang="fr-FR" sz="1350" b="1" dirty="0">
                <a:latin typeface="Courier New" panose="02070309020205020404" pitchFamily="49" charset="0"/>
              </a:rPr>
              <a:t> (DS, SS) + Magnitude</a:t>
            </a:r>
          </a:p>
        </p:txBody>
      </p:sp>
      <p:sp>
        <p:nvSpPr>
          <p:cNvPr id="19" name="Rectangle 18"/>
          <p:cNvSpPr/>
          <p:nvPr/>
        </p:nvSpPr>
        <p:spPr>
          <a:xfrm>
            <a:off x="2885842" y="921568"/>
            <a:ext cx="2881736" cy="462680"/>
          </a:xfrm>
          <a:prstGeom prst="rect">
            <a:avLst/>
          </a:prstGeom>
          <a:solidFill>
            <a:schemeClr val="bg1">
              <a:lumMod val="95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500" dirty="0">
              <a:solidFill>
                <a:schemeClr val="tx1"/>
              </a:solidFill>
            </a:endParaRPr>
          </a:p>
        </p:txBody>
      </p:sp>
      <p:sp>
        <p:nvSpPr>
          <p:cNvPr id="20" name="Rectangle 19"/>
          <p:cNvSpPr/>
          <p:nvPr/>
        </p:nvSpPr>
        <p:spPr>
          <a:xfrm>
            <a:off x="2855631" y="899500"/>
            <a:ext cx="3242684" cy="507831"/>
          </a:xfrm>
          <a:prstGeom prst="rect">
            <a:avLst/>
          </a:prstGeom>
        </p:spPr>
        <p:txBody>
          <a:bodyPr wrap="square">
            <a:spAutoFit/>
          </a:bodyPr>
          <a:lstStyle/>
          <a:p>
            <a:r>
              <a:rPr lang="fr-FR" sz="1350" b="1" dirty="0">
                <a:latin typeface="Courier New" panose="02070309020205020404" pitchFamily="49" charset="0"/>
              </a:rPr>
              <a:t>LEO10b</a:t>
            </a:r>
          </a:p>
          <a:p>
            <a:r>
              <a:rPr lang="fr-FR" sz="1350" b="1" dirty="0" err="1">
                <a:latin typeface="Courier New" panose="02070309020205020404" pitchFamily="49" charset="0"/>
              </a:rPr>
              <a:t>Rake</a:t>
            </a:r>
            <a:r>
              <a:rPr lang="fr-FR" sz="1350" b="1" dirty="0">
                <a:latin typeface="Courier New" panose="02070309020205020404" pitchFamily="49" charset="0"/>
              </a:rPr>
              <a:t> (DS, SS) + Magnitude</a:t>
            </a:r>
          </a:p>
        </p:txBody>
      </p:sp>
      <p:sp>
        <p:nvSpPr>
          <p:cNvPr id="3" name="Forme libre 2"/>
          <p:cNvSpPr/>
          <p:nvPr/>
        </p:nvSpPr>
        <p:spPr>
          <a:xfrm>
            <a:off x="3863076" y="1490345"/>
            <a:ext cx="5287518" cy="4498848"/>
          </a:xfrm>
          <a:custGeom>
            <a:avLst/>
            <a:gdLst>
              <a:gd name="connsiteX0" fmla="*/ 0 w 7104888"/>
              <a:gd name="connsiteY0" fmla="*/ 1499616 h 5998464"/>
              <a:gd name="connsiteX1" fmla="*/ 45720 w 7104888"/>
              <a:gd name="connsiteY1" fmla="*/ 5998464 h 5998464"/>
              <a:gd name="connsiteX2" fmla="*/ 7077456 w 7104888"/>
              <a:gd name="connsiteY2" fmla="*/ 5989320 h 5998464"/>
              <a:gd name="connsiteX3" fmla="*/ 7104888 w 7104888"/>
              <a:gd name="connsiteY3" fmla="*/ 27432 h 5998464"/>
              <a:gd name="connsiteX4" fmla="*/ 2898648 w 7104888"/>
              <a:gd name="connsiteY4" fmla="*/ 0 h 5998464"/>
              <a:gd name="connsiteX5" fmla="*/ 2898648 w 7104888"/>
              <a:gd name="connsiteY5" fmla="*/ 1490472 h 5998464"/>
              <a:gd name="connsiteX6" fmla="*/ 0 w 7104888"/>
              <a:gd name="connsiteY6" fmla="*/ 1499616 h 599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4888" h="5998464">
                <a:moveTo>
                  <a:pt x="0" y="1499616"/>
                </a:moveTo>
                <a:lnTo>
                  <a:pt x="45720" y="5998464"/>
                </a:lnTo>
                <a:lnTo>
                  <a:pt x="7077456" y="5989320"/>
                </a:lnTo>
                <a:lnTo>
                  <a:pt x="7104888" y="27432"/>
                </a:lnTo>
                <a:lnTo>
                  <a:pt x="2898648" y="0"/>
                </a:lnTo>
                <a:lnTo>
                  <a:pt x="2898648" y="1490472"/>
                </a:lnTo>
                <a:lnTo>
                  <a:pt x="0" y="1499616"/>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 name="Forme libre 3"/>
          <p:cNvSpPr/>
          <p:nvPr/>
        </p:nvSpPr>
        <p:spPr>
          <a:xfrm>
            <a:off x="226314" y="1462364"/>
            <a:ext cx="2379726" cy="1200150"/>
          </a:xfrm>
          <a:custGeom>
            <a:avLst/>
            <a:gdLst>
              <a:gd name="connsiteX0" fmla="*/ 18288 w 3172968"/>
              <a:gd name="connsiteY0" fmla="*/ 0 h 1600200"/>
              <a:gd name="connsiteX1" fmla="*/ 0 w 3172968"/>
              <a:gd name="connsiteY1" fmla="*/ 1600200 h 1600200"/>
              <a:gd name="connsiteX2" fmla="*/ 3172968 w 3172968"/>
              <a:gd name="connsiteY2" fmla="*/ 1591056 h 1600200"/>
              <a:gd name="connsiteX3" fmla="*/ 3172968 w 3172968"/>
              <a:gd name="connsiteY3" fmla="*/ 36576 h 1600200"/>
              <a:gd name="connsiteX4" fmla="*/ 18288 w 3172968"/>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968" h="1600200">
                <a:moveTo>
                  <a:pt x="18288" y="0"/>
                </a:moveTo>
                <a:lnTo>
                  <a:pt x="0" y="1600200"/>
                </a:lnTo>
                <a:lnTo>
                  <a:pt x="3172968" y="1591056"/>
                </a:lnTo>
                <a:lnTo>
                  <a:pt x="3172968" y="36576"/>
                </a:lnTo>
                <a:lnTo>
                  <a:pt x="18288" y="0"/>
                </a:ln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Forme libre 7"/>
          <p:cNvSpPr/>
          <p:nvPr/>
        </p:nvSpPr>
        <p:spPr>
          <a:xfrm>
            <a:off x="226314" y="1419606"/>
            <a:ext cx="5541264" cy="4375404"/>
          </a:xfrm>
          <a:custGeom>
            <a:avLst/>
            <a:gdLst>
              <a:gd name="connsiteX0" fmla="*/ 7379208 w 7388352"/>
              <a:gd name="connsiteY0" fmla="*/ 0 h 5833872"/>
              <a:gd name="connsiteX1" fmla="*/ 7388352 w 7388352"/>
              <a:gd name="connsiteY1" fmla="*/ 1517904 h 5833872"/>
              <a:gd name="connsiteX2" fmla="*/ 4434840 w 7388352"/>
              <a:gd name="connsiteY2" fmla="*/ 1536192 h 5833872"/>
              <a:gd name="connsiteX3" fmla="*/ 4425696 w 7388352"/>
              <a:gd name="connsiteY3" fmla="*/ 5833872 h 5833872"/>
              <a:gd name="connsiteX4" fmla="*/ 0 w 7388352"/>
              <a:gd name="connsiteY4" fmla="*/ 5824728 h 5833872"/>
              <a:gd name="connsiteX5" fmla="*/ 18288 w 7388352"/>
              <a:gd name="connsiteY5" fmla="*/ 2020824 h 5833872"/>
              <a:gd name="connsiteX6" fmla="*/ 3520440 w 7388352"/>
              <a:gd name="connsiteY6" fmla="*/ 2011680 h 5833872"/>
              <a:gd name="connsiteX7" fmla="*/ 3538728 w 7388352"/>
              <a:gd name="connsiteY7" fmla="*/ 9144 h 5833872"/>
              <a:gd name="connsiteX8" fmla="*/ 7379208 w 7388352"/>
              <a:gd name="connsiteY8" fmla="*/ 0 h 583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8352" h="5833872">
                <a:moveTo>
                  <a:pt x="7379208" y="0"/>
                </a:moveTo>
                <a:lnTo>
                  <a:pt x="7388352" y="1517904"/>
                </a:lnTo>
                <a:lnTo>
                  <a:pt x="4434840" y="1536192"/>
                </a:lnTo>
                <a:lnTo>
                  <a:pt x="4425696" y="5833872"/>
                </a:lnTo>
                <a:lnTo>
                  <a:pt x="0" y="5824728"/>
                </a:lnTo>
                <a:lnTo>
                  <a:pt x="18288" y="2020824"/>
                </a:lnTo>
                <a:lnTo>
                  <a:pt x="3520440" y="2011680"/>
                </a:lnTo>
                <a:lnTo>
                  <a:pt x="3538728" y="9144"/>
                </a:lnTo>
                <a:lnTo>
                  <a:pt x="7379208" y="0"/>
                </a:ln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 name="Espace réservé du numéro de diapositive 4"/>
          <p:cNvSpPr>
            <a:spLocks noGrp="1"/>
          </p:cNvSpPr>
          <p:nvPr>
            <p:ph type="sldNum" sz="quarter" idx="12"/>
          </p:nvPr>
        </p:nvSpPr>
        <p:spPr/>
        <p:txBody>
          <a:bodyPr/>
          <a:lstStyle/>
          <a:p>
            <a:fld id="{09C66990-5728-484B-93F8-D8B46789C5F7}" type="slidenum">
              <a:rPr lang="fr-FR" smtClean="0"/>
              <a:t>21</a:t>
            </a:fld>
            <a:endParaRPr lang="fr-FR" dirty="0"/>
          </a:p>
        </p:txBody>
      </p:sp>
    </p:spTree>
    <p:extLst>
      <p:ext uri="{BB962C8B-B14F-4D97-AF65-F5344CB8AC3E}">
        <p14:creationId xmlns:p14="http://schemas.microsoft.com/office/powerpoint/2010/main" val="389324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Flèche vers le bas 63"/>
          <p:cNvSpPr/>
          <p:nvPr/>
        </p:nvSpPr>
        <p:spPr>
          <a:xfrm rot="16200000">
            <a:off x="4593499" y="5098334"/>
            <a:ext cx="460705" cy="534844"/>
          </a:xfrm>
          <a:prstGeom prst="down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3" name="Flèche vers le bas 62"/>
          <p:cNvSpPr/>
          <p:nvPr/>
        </p:nvSpPr>
        <p:spPr>
          <a:xfrm>
            <a:off x="3448452" y="4566587"/>
            <a:ext cx="460705" cy="534844"/>
          </a:xfrm>
          <a:prstGeom prst="down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 name="Espace réservé du numéro de diapositive 3"/>
          <p:cNvSpPr>
            <a:spLocks noGrp="1"/>
          </p:cNvSpPr>
          <p:nvPr>
            <p:ph type="sldNum" sz="quarter" idx="12"/>
          </p:nvPr>
        </p:nvSpPr>
        <p:spPr>
          <a:xfrm>
            <a:off x="6641109" y="5597081"/>
            <a:ext cx="2057400" cy="273844"/>
          </a:xfrm>
        </p:spPr>
        <p:txBody>
          <a:bodyPr/>
          <a:lstStyle/>
          <a:p>
            <a:fld id="{314AE552-9433-40B6-9046-813E6F6BD79E}" type="slidenum">
              <a:rPr lang="fr-FR" smtClean="0">
                <a:solidFill>
                  <a:schemeClr val="tx1"/>
                </a:solidFill>
              </a:rPr>
              <a:t>22</a:t>
            </a:fld>
            <a:endParaRPr lang="fr-FR" dirty="0">
              <a:solidFill>
                <a:schemeClr val="tx1"/>
              </a:solidFill>
            </a:endParaRPr>
          </a:p>
        </p:txBody>
      </p:sp>
      <p:pic>
        <p:nvPicPr>
          <p:cNvPr id="22" name="Image 21"/>
          <p:cNvPicPr/>
          <p:nvPr/>
        </p:nvPicPr>
        <p:blipFill>
          <a:blip r:embed="rId3" cstate="print">
            <a:extLst>
              <a:ext uri="{28A0092B-C50C-407E-A947-70E740481C1C}">
                <a14:useLocalDpi xmlns:a14="http://schemas.microsoft.com/office/drawing/2010/main" val="0"/>
              </a:ext>
            </a:extLst>
          </a:blip>
          <a:stretch>
            <a:fillRect/>
          </a:stretch>
        </p:blipFill>
        <p:spPr>
          <a:xfrm>
            <a:off x="888037" y="2297271"/>
            <a:ext cx="3560195" cy="2296656"/>
          </a:xfrm>
          <a:prstGeom prst="rect">
            <a:avLst/>
          </a:prstGeom>
          <a:ln w="57150">
            <a:solidFill>
              <a:schemeClr val="tx1"/>
            </a:solidFill>
          </a:ln>
          <a:effectLst>
            <a:outerShdw blurRad="190500" algn="tl" rotWithShape="0">
              <a:srgbClr val="000000">
                <a:alpha val="70000"/>
              </a:srgbClr>
            </a:outerShdw>
          </a:effectLst>
        </p:spPr>
      </p:pic>
      <p:grpSp>
        <p:nvGrpSpPr>
          <p:cNvPr id="14" name="Groupe 13"/>
          <p:cNvGrpSpPr/>
          <p:nvPr/>
        </p:nvGrpSpPr>
        <p:grpSpPr>
          <a:xfrm>
            <a:off x="1" y="849693"/>
            <a:ext cx="5799959" cy="325490"/>
            <a:chOff x="1" y="-10076"/>
            <a:chExt cx="7733278" cy="433986"/>
          </a:xfrm>
        </p:grpSpPr>
        <p:sp>
          <p:nvSpPr>
            <p:cNvPr id="20" name="Rectangle 19"/>
            <p:cNvSpPr/>
            <p:nvPr/>
          </p:nvSpPr>
          <p:spPr>
            <a:xfrm>
              <a:off x="1" y="0"/>
              <a:ext cx="1897173" cy="42391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Intro</a:t>
              </a:r>
            </a:p>
          </p:txBody>
        </p:sp>
        <p:cxnSp>
          <p:nvCxnSpPr>
            <p:cNvPr id="21" name="Connecteur droit 20"/>
            <p:cNvCxnSpPr/>
            <p:nvPr/>
          </p:nvCxnSpPr>
          <p:spPr>
            <a:xfrm>
              <a:off x="189717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97173" y="1694"/>
              <a:ext cx="1855868" cy="4134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Méthode</a:t>
              </a:r>
            </a:p>
          </p:txBody>
        </p:sp>
        <p:cxnSp>
          <p:nvCxnSpPr>
            <p:cNvPr id="27" name="Connecteur droit 26"/>
            <p:cNvCxnSpPr/>
            <p:nvPr/>
          </p:nvCxnSpPr>
          <p:spPr>
            <a:xfrm>
              <a:off x="3753041" y="-639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err="1">
                  <a:solidFill>
                    <a:schemeClr val="bg1"/>
                  </a:solidFill>
                </a:rPr>
                <a:t>Résultats</a:t>
              </a:r>
              <a:endParaRPr lang="en-IE" b="1" dirty="0">
                <a:solidFill>
                  <a:schemeClr val="bg1"/>
                </a:solidFill>
              </a:endParaRPr>
            </a:p>
          </p:txBody>
        </p:sp>
        <p:cxnSp>
          <p:nvCxnSpPr>
            <p:cNvPr id="29" name="Connecteur droit 28"/>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40" name="Rectangle 39"/>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32" name="Rectangle 31"/>
          <p:cNvSpPr/>
          <p:nvPr/>
        </p:nvSpPr>
        <p:spPr>
          <a:xfrm>
            <a:off x="2937510" y="1266647"/>
            <a:ext cx="2971800" cy="450011"/>
          </a:xfrm>
          <a:prstGeom prst="rect">
            <a:avLst/>
          </a:prstGeom>
          <a:solidFill>
            <a:schemeClr val="bg2">
              <a:alpha val="7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33" name="Rectangle 32"/>
          <p:cNvSpPr/>
          <p:nvPr/>
        </p:nvSpPr>
        <p:spPr>
          <a:xfrm>
            <a:off x="2118830" y="1325531"/>
            <a:ext cx="4572000" cy="369332"/>
          </a:xfrm>
          <a:prstGeom prst="rect">
            <a:avLst/>
          </a:prstGeom>
        </p:spPr>
        <p:txBody>
          <a:bodyPr>
            <a:spAutoFit/>
          </a:bodyPr>
          <a:lstStyle/>
          <a:p>
            <a:pPr indent="-171450" algn="ctr"/>
            <a:r>
              <a:rPr lang="fr-FR" b="1" dirty="0">
                <a:solidFill>
                  <a:srgbClr val="434343"/>
                </a:solidFill>
                <a:latin typeface="Times New Roman" panose="02020603050405020304" pitchFamily="18" charset="0"/>
              </a:rPr>
              <a:t>Géométrie du modèle source</a:t>
            </a:r>
          </a:p>
        </p:txBody>
      </p:sp>
      <p:cxnSp>
        <p:nvCxnSpPr>
          <p:cNvPr id="7" name="Connecteur droit 6"/>
          <p:cNvCxnSpPr/>
          <p:nvPr/>
        </p:nvCxnSpPr>
        <p:spPr>
          <a:xfrm flipH="1">
            <a:off x="1617914" y="3112921"/>
            <a:ext cx="1341482" cy="69377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H="1">
            <a:off x="3020356" y="2915224"/>
            <a:ext cx="1025912" cy="34053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2676839" y="5135402"/>
            <a:ext cx="1860057" cy="540173"/>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dirty="0"/>
          </a:p>
        </p:txBody>
      </p:sp>
      <p:pic>
        <p:nvPicPr>
          <p:cNvPr id="51" name="Image 50"/>
          <p:cNvPicPr>
            <a:picLocks noChangeAspect="1"/>
          </p:cNvPicPr>
          <p:nvPr/>
        </p:nvPicPr>
        <p:blipFill rotWithShape="1">
          <a:blip r:embed="rId4"/>
          <a:srcRect l="34119" r="33382"/>
          <a:stretch/>
        </p:blipFill>
        <p:spPr>
          <a:xfrm>
            <a:off x="5110806" y="1996893"/>
            <a:ext cx="3437266" cy="3737109"/>
          </a:xfrm>
          <a:prstGeom prst="rect">
            <a:avLst/>
          </a:prstGeom>
          <a:ln w="57150">
            <a:solidFill>
              <a:schemeClr val="tx1"/>
            </a:solidFill>
          </a:ln>
          <a:effectLst>
            <a:outerShdw blurRad="190500" algn="tl" rotWithShape="0">
              <a:srgbClr val="000000">
                <a:alpha val="70000"/>
              </a:srgbClr>
            </a:outerShdw>
          </a:effectLst>
        </p:spPr>
      </p:pic>
      <p:cxnSp>
        <p:nvCxnSpPr>
          <p:cNvPr id="35" name="Connecteur droit 34"/>
          <p:cNvCxnSpPr/>
          <p:nvPr/>
        </p:nvCxnSpPr>
        <p:spPr>
          <a:xfrm flipH="1">
            <a:off x="5585460" y="2861310"/>
            <a:ext cx="1786890" cy="187452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a:off x="7433310" y="2305465"/>
            <a:ext cx="885368" cy="6434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2668134" y="5211825"/>
            <a:ext cx="2000549" cy="369332"/>
          </a:xfrm>
          <a:prstGeom prst="rect">
            <a:avLst/>
          </a:prstGeom>
          <a:noFill/>
        </p:spPr>
        <p:txBody>
          <a:bodyPr wrap="square" rtlCol="0">
            <a:spAutoFit/>
          </a:bodyPr>
          <a:lstStyle/>
          <a:p>
            <a:r>
              <a:rPr lang="en-IE" b="1" dirty="0"/>
              <a:t>Passage Mo à Mw</a:t>
            </a:r>
          </a:p>
        </p:txBody>
      </p:sp>
      <p:sp>
        <p:nvSpPr>
          <p:cNvPr id="74" name="Flèche vers le bas 73"/>
          <p:cNvSpPr/>
          <p:nvPr/>
        </p:nvSpPr>
        <p:spPr>
          <a:xfrm>
            <a:off x="1387562" y="1997465"/>
            <a:ext cx="460705" cy="534844"/>
          </a:xfrm>
          <a:prstGeom prst="down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9" name="Rectangle 68"/>
          <p:cNvSpPr/>
          <p:nvPr/>
        </p:nvSpPr>
        <p:spPr>
          <a:xfrm>
            <a:off x="711440" y="1594632"/>
            <a:ext cx="1860057" cy="388371"/>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dirty="0"/>
          </a:p>
        </p:txBody>
      </p:sp>
      <p:sp>
        <p:nvSpPr>
          <p:cNvPr id="75" name="ZoneTexte 74"/>
          <p:cNvSpPr txBox="1"/>
          <p:nvPr/>
        </p:nvSpPr>
        <p:spPr>
          <a:xfrm>
            <a:off x="617599" y="1613720"/>
            <a:ext cx="2000549" cy="369332"/>
          </a:xfrm>
          <a:prstGeom prst="rect">
            <a:avLst/>
          </a:prstGeom>
          <a:noFill/>
        </p:spPr>
        <p:txBody>
          <a:bodyPr wrap="square" rtlCol="0">
            <a:spAutoFit/>
          </a:bodyPr>
          <a:lstStyle/>
          <a:p>
            <a:pPr algn="ctr"/>
            <a:r>
              <a:rPr lang="en-IE" b="1" dirty="0" err="1"/>
              <a:t>Largeur</a:t>
            </a:r>
            <a:r>
              <a:rPr lang="en-IE" b="1" dirty="0"/>
              <a:t> / Mo</a:t>
            </a:r>
          </a:p>
        </p:txBody>
      </p:sp>
      <p:sp>
        <p:nvSpPr>
          <p:cNvPr id="80" name="Rectangle 79"/>
          <p:cNvSpPr/>
          <p:nvPr/>
        </p:nvSpPr>
        <p:spPr>
          <a:xfrm>
            <a:off x="41295" y="5059240"/>
            <a:ext cx="2485108" cy="715581"/>
          </a:xfrm>
          <a:prstGeom prst="rect">
            <a:avLst/>
          </a:prstGeom>
        </p:spPr>
        <p:txBody>
          <a:bodyPr wrap="square">
            <a:spAutoFit/>
          </a:bodyPr>
          <a:lstStyle/>
          <a:p>
            <a:pPr algn="just"/>
            <a:r>
              <a:rPr lang="en-IE" sz="1350" b="1" dirty="0">
                <a:solidFill>
                  <a:schemeClr val="bg1"/>
                </a:solidFill>
              </a:rPr>
              <a:t>Estimation de la </a:t>
            </a:r>
            <a:r>
              <a:rPr lang="en-IE" sz="1350" b="1" dirty="0" err="1">
                <a:solidFill>
                  <a:schemeClr val="accent1"/>
                </a:solidFill>
              </a:rPr>
              <a:t>largeur</a:t>
            </a:r>
            <a:r>
              <a:rPr lang="en-IE" sz="1350" b="1" dirty="0">
                <a:solidFill>
                  <a:schemeClr val="accent1"/>
                </a:solidFill>
              </a:rPr>
              <a:t> </a:t>
            </a:r>
            <a:r>
              <a:rPr lang="en-IE" sz="1350" b="1" dirty="0" err="1">
                <a:solidFill>
                  <a:schemeClr val="bg1"/>
                </a:solidFill>
              </a:rPr>
              <a:t>en</a:t>
            </a:r>
            <a:r>
              <a:rPr lang="en-IE" sz="1350" b="1" dirty="0">
                <a:solidFill>
                  <a:schemeClr val="bg1"/>
                </a:solidFill>
              </a:rPr>
              <a:t> function de la magnitude avec la </a:t>
            </a:r>
            <a:r>
              <a:rPr lang="en-IE" sz="1350" b="1" dirty="0" err="1">
                <a:solidFill>
                  <a:schemeClr val="bg1"/>
                </a:solidFill>
              </a:rPr>
              <a:t>loi</a:t>
            </a:r>
            <a:r>
              <a:rPr lang="en-IE" sz="1350" b="1" dirty="0">
                <a:solidFill>
                  <a:schemeClr val="bg1"/>
                </a:solidFill>
              </a:rPr>
              <a:t> de Yen et Ma 2011 …</a:t>
            </a:r>
            <a:endParaRPr lang="fr-FR" sz="1350" b="1" dirty="0">
              <a:solidFill>
                <a:schemeClr val="bg1"/>
              </a:solidFill>
            </a:endParaRPr>
          </a:p>
        </p:txBody>
      </p:sp>
      <p:sp>
        <p:nvSpPr>
          <p:cNvPr id="81" name="Rectangle 80"/>
          <p:cNvSpPr/>
          <p:nvPr/>
        </p:nvSpPr>
        <p:spPr>
          <a:xfrm>
            <a:off x="2968894" y="5675575"/>
            <a:ext cx="1138838" cy="300082"/>
          </a:xfrm>
          <a:prstGeom prst="rect">
            <a:avLst/>
          </a:prstGeom>
        </p:spPr>
        <p:txBody>
          <a:bodyPr wrap="none">
            <a:spAutoFit/>
          </a:bodyPr>
          <a:lstStyle/>
          <a:p>
            <a:r>
              <a:rPr lang="en-IE" sz="1350" b="1" dirty="0" err="1">
                <a:solidFill>
                  <a:schemeClr val="bg1"/>
                </a:solidFill>
              </a:rPr>
              <a:t>Konamori</a:t>
            </a:r>
            <a:r>
              <a:rPr lang="en-IE" sz="1350" b="1" dirty="0">
                <a:solidFill>
                  <a:schemeClr val="bg1"/>
                </a:solidFill>
              </a:rPr>
              <a:t>, ….</a:t>
            </a:r>
            <a:endParaRPr lang="en-IE" sz="1350" dirty="0"/>
          </a:p>
        </p:txBody>
      </p:sp>
    </p:spTree>
    <p:extLst>
      <p:ext uri="{BB962C8B-B14F-4D97-AF65-F5344CB8AC3E}">
        <p14:creationId xmlns:p14="http://schemas.microsoft.com/office/powerpoint/2010/main" val="1236015390"/>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à coins arrondis 30"/>
          <p:cNvSpPr/>
          <p:nvPr/>
        </p:nvSpPr>
        <p:spPr>
          <a:xfrm>
            <a:off x="2527301" y="776408"/>
            <a:ext cx="3517900" cy="516753"/>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pic>
        <p:nvPicPr>
          <p:cNvPr id="56" name="Image 55"/>
          <p:cNvPicPr>
            <a:picLocks noChangeAspect="1"/>
          </p:cNvPicPr>
          <p:nvPr/>
        </p:nvPicPr>
        <p:blipFill>
          <a:blip r:embed="rId3"/>
          <a:stretch>
            <a:fillRect/>
          </a:stretch>
        </p:blipFill>
        <p:spPr>
          <a:xfrm>
            <a:off x="118786" y="2215959"/>
            <a:ext cx="8898038" cy="3133754"/>
          </a:xfrm>
          <a:prstGeom prst="rect">
            <a:avLst/>
          </a:prstGeom>
          <a:ln w="57150">
            <a:solidFill>
              <a:schemeClr val="tx1"/>
            </a:solidFill>
          </a:ln>
          <a:effectLst>
            <a:outerShdw blurRad="190500" algn="tl" rotWithShape="0">
              <a:srgbClr val="000000">
                <a:alpha val="70000"/>
              </a:srgbClr>
            </a:outerShdw>
          </a:effectLst>
        </p:spPr>
      </p:pic>
      <p:sp>
        <p:nvSpPr>
          <p:cNvPr id="4" name="Espace réservé du numéro de diapositive 3"/>
          <p:cNvSpPr>
            <a:spLocks noGrp="1"/>
          </p:cNvSpPr>
          <p:nvPr>
            <p:ph type="sldNum" sz="quarter" idx="12"/>
          </p:nvPr>
        </p:nvSpPr>
        <p:spPr>
          <a:xfrm>
            <a:off x="6641109" y="5597081"/>
            <a:ext cx="2057400" cy="273844"/>
          </a:xfrm>
        </p:spPr>
        <p:txBody>
          <a:bodyPr/>
          <a:lstStyle/>
          <a:p>
            <a:fld id="{314AE552-9433-40B6-9046-813E6F6BD79E}" type="slidenum">
              <a:rPr lang="fr-FR" smtClean="0">
                <a:solidFill>
                  <a:schemeClr val="tx1"/>
                </a:solidFill>
              </a:rPr>
              <a:t>23</a:t>
            </a:fld>
            <a:endParaRPr lang="fr-FR" dirty="0">
              <a:solidFill>
                <a:schemeClr val="tx1"/>
              </a:solidFill>
            </a:endParaRPr>
          </a:p>
        </p:txBody>
      </p:sp>
      <p:grpSp>
        <p:nvGrpSpPr>
          <p:cNvPr id="14" name="Groupe 13"/>
          <p:cNvGrpSpPr/>
          <p:nvPr/>
        </p:nvGrpSpPr>
        <p:grpSpPr>
          <a:xfrm>
            <a:off x="-54928" y="0"/>
            <a:ext cx="5799959" cy="325490"/>
            <a:chOff x="1" y="-10076"/>
            <a:chExt cx="7733278" cy="433986"/>
          </a:xfrm>
        </p:grpSpPr>
        <p:sp>
          <p:nvSpPr>
            <p:cNvPr id="20" name="Rectangle 19"/>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21" name="Connecteur droit 20"/>
            <p:cNvCxnSpPr/>
            <p:nvPr/>
          </p:nvCxnSpPr>
          <p:spPr>
            <a:xfrm>
              <a:off x="189717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97173" y="1694"/>
              <a:ext cx="1855868"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27" name="Connecteur droit 26"/>
            <p:cNvCxnSpPr/>
            <p:nvPr/>
          </p:nvCxnSpPr>
          <p:spPr>
            <a:xfrm>
              <a:off x="3753041" y="-639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err="1">
                  <a:solidFill>
                    <a:schemeClr val="bg1"/>
                  </a:solidFill>
                </a:rPr>
                <a:t>Résultats</a:t>
              </a:r>
              <a:endParaRPr lang="en-IE" b="1" dirty="0">
                <a:solidFill>
                  <a:schemeClr val="bg1"/>
                </a:solidFill>
              </a:endParaRPr>
            </a:p>
          </p:txBody>
        </p:sp>
        <p:cxnSp>
          <p:nvCxnSpPr>
            <p:cNvPr id="29" name="Connecteur droit 28"/>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40" name="Rectangle 39"/>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33" name="Rectangle 32"/>
          <p:cNvSpPr/>
          <p:nvPr/>
        </p:nvSpPr>
        <p:spPr>
          <a:xfrm>
            <a:off x="2027199" y="818964"/>
            <a:ext cx="4572000" cy="461665"/>
          </a:xfrm>
          <a:prstGeom prst="rect">
            <a:avLst/>
          </a:prstGeom>
        </p:spPr>
        <p:txBody>
          <a:bodyPr>
            <a:spAutoFit/>
          </a:bodyPr>
          <a:lstStyle/>
          <a:p>
            <a:pPr indent="-171450" algn="ctr"/>
            <a:r>
              <a:rPr lang="fr-FR" sz="2400" b="1" dirty="0" smtClean="0">
                <a:solidFill>
                  <a:srgbClr val="434343"/>
                </a:solidFill>
                <a:latin typeface="Times New Roman" panose="02020603050405020304" pitchFamily="18" charset="0"/>
              </a:rPr>
              <a:t>Modèle de la rupture 2</a:t>
            </a:r>
            <a:endParaRPr lang="fr-FR" sz="2400" b="1" dirty="0">
              <a:solidFill>
                <a:srgbClr val="434343"/>
              </a:solidFill>
              <a:latin typeface="Times New Roman" panose="02020603050405020304" pitchFamily="18" charset="0"/>
            </a:endParaRPr>
          </a:p>
        </p:txBody>
      </p:sp>
      <p:cxnSp>
        <p:nvCxnSpPr>
          <p:cNvPr id="25" name="Connecteur droit 24"/>
          <p:cNvCxnSpPr/>
          <p:nvPr/>
        </p:nvCxnSpPr>
        <p:spPr>
          <a:xfrm flipH="1">
            <a:off x="573356" y="3288030"/>
            <a:ext cx="1517474" cy="13349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H="1">
            <a:off x="3582444" y="2949859"/>
            <a:ext cx="1469616" cy="155356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H="1">
            <a:off x="5116830" y="2495550"/>
            <a:ext cx="739141" cy="53721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flipH="1">
            <a:off x="6599199" y="4398645"/>
            <a:ext cx="1493241" cy="38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8127750" y="2727579"/>
            <a:ext cx="769219" cy="139179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2077900" y="2884170"/>
            <a:ext cx="767152" cy="4038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flipH="1">
            <a:off x="8073905" y="4099084"/>
            <a:ext cx="65684" cy="29956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13494" y="1595674"/>
            <a:ext cx="1661802" cy="369332"/>
          </a:xfrm>
          <a:prstGeom prst="rect">
            <a:avLst/>
          </a:prstGeom>
        </p:spPr>
        <p:txBody>
          <a:bodyPr wrap="none">
            <a:spAutoFit/>
          </a:bodyPr>
          <a:lstStyle/>
          <a:p>
            <a:r>
              <a:rPr lang="en-IE" b="1" dirty="0">
                <a:solidFill>
                  <a:schemeClr val="bg1"/>
                </a:solidFill>
              </a:rPr>
              <a:t>Yen et Ma 2011</a:t>
            </a:r>
            <a:endParaRPr lang="fr-FR" b="1" dirty="0">
              <a:solidFill>
                <a:schemeClr val="bg1"/>
              </a:solidFill>
            </a:endParaRPr>
          </a:p>
        </p:txBody>
      </p:sp>
      <p:cxnSp>
        <p:nvCxnSpPr>
          <p:cNvPr id="72" name="Connecteur droit 71"/>
          <p:cNvCxnSpPr/>
          <p:nvPr/>
        </p:nvCxnSpPr>
        <p:spPr>
          <a:xfrm flipH="1">
            <a:off x="657225" y="2561336"/>
            <a:ext cx="2286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flipH="1">
            <a:off x="3680460" y="2561336"/>
            <a:ext cx="222885"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flipH="1">
            <a:off x="6697980" y="2561336"/>
            <a:ext cx="231028" cy="314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396450"/>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à coins arrondis 21"/>
          <p:cNvSpPr/>
          <p:nvPr/>
        </p:nvSpPr>
        <p:spPr>
          <a:xfrm>
            <a:off x="1998179" y="828779"/>
            <a:ext cx="4813300" cy="516753"/>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18" name="ZoneTexte 17"/>
          <p:cNvSpPr txBox="1"/>
          <p:nvPr/>
        </p:nvSpPr>
        <p:spPr>
          <a:xfrm>
            <a:off x="661958" y="1663134"/>
            <a:ext cx="2672441" cy="415498"/>
          </a:xfrm>
          <a:prstGeom prst="rect">
            <a:avLst/>
          </a:prstGeom>
          <a:noFill/>
        </p:spPr>
        <p:txBody>
          <a:bodyPr wrap="square" rtlCol="0">
            <a:spAutoFit/>
          </a:bodyPr>
          <a:lstStyle/>
          <a:p>
            <a:r>
              <a:rPr lang="en-IE" sz="2100" b="1" dirty="0">
                <a:solidFill>
                  <a:schemeClr val="bg1"/>
                </a:solidFill>
              </a:rPr>
              <a:t>Lois </a:t>
            </a:r>
            <a:r>
              <a:rPr lang="en-IE" sz="2100" b="1" dirty="0" err="1">
                <a:solidFill>
                  <a:schemeClr val="bg1"/>
                </a:solidFill>
              </a:rPr>
              <a:t>d’échelles</a:t>
            </a:r>
            <a:endParaRPr lang="fr-FR" sz="2100" b="1" dirty="0">
              <a:solidFill>
                <a:schemeClr val="bg1"/>
              </a:solidFill>
            </a:endParaRPr>
          </a:p>
        </p:txBody>
      </p:sp>
      <p:sp>
        <p:nvSpPr>
          <p:cNvPr id="4" name="Espace réservé du numéro de diapositive 3"/>
          <p:cNvSpPr>
            <a:spLocks noGrp="1"/>
          </p:cNvSpPr>
          <p:nvPr>
            <p:ph type="sldNum" sz="quarter" idx="12"/>
          </p:nvPr>
        </p:nvSpPr>
        <p:spPr>
          <a:xfrm>
            <a:off x="6641109" y="5597081"/>
            <a:ext cx="2057400" cy="273844"/>
          </a:xfrm>
        </p:spPr>
        <p:txBody>
          <a:bodyPr/>
          <a:lstStyle/>
          <a:p>
            <a:fld id="{314AE552-9433-40B6-9046-813E6F6BD79E}" type="slidenum">
              <a:rPr lang="fr-FR" smtClean="0">
                <a:solidFill>
                  <a:schemeClr val="tx1"/>
                </a:solidFill>
              </a:rPr>
              <a:t>24</a:t>
            </a:fld>
            <a:endParaRPr lang="fr-FR" dirty="0">
              <a:solidFill>
                <a:schemeClr val="tx1"/>
              </a:solidFill>
            </a:endParaRPr>
          </a:p>
        </p:txBody>
      </p:sp>
      <p:grpSp>
        <p:nvGrpSpPr>
          <p:cNvPr id="14" name="Groupe 13"/>
          <p:cNvGrpSpPr/>
          <p:nvPr/>
        </p:nvGrpSpPr>
        <p:grpSpPr>
          <a:xfrm>
            <a:off x="0" y="0"/>
            <a:ext cx="5799959" cy="325490"/>
            <a:chOff x="1" y="-10076"/>
            <a:chExt cx="7733278" cy="433986"/>
          </a:xfrm>
        </p:grpSpPr>
        <p:sp>
          <p:nvSpPr>
            <p:cNvPr id="20" name="Rectangle 19"/>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21" name="Connecteur droit 20"/>
            <p:cNvCxnSpPr/>
            <p:nvPr/>
          </p:nvCxnSpPr>
          <p:spPr>
            <a:xfrm>
              <a:off x="189717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97173" y="1694"/>
              <a:ext cx="1855868"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27" name="Connecteur droit 26"/>
            <p:cNvCxnSpPr/>
            <p:nvPr/>
          </p:nvCxnSpPr>
          <p:spPr>
            <a:xfrm>
              <a:off x="3753041" y="-639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err="1">
                  <a:solidFill>
                    <a:schemeClr val="bg1"/>
                  </a:solidFill>
                </a:rPr>
                <a:t>Résultats</a:t>
              </a:r>
              <a:endParaRPr lang="en-IE" b="1" dirty="0">
                <a:solidFill>
                  <a:schemeClr val="bg1"/>
                </a:solidFill>
              </a:endParaRPr>
            </a:p>
          </p:txBody>
        </p:sp>
        <p:cxnSp>
          <p:nvCxnSpPr>
            <p:cNvPr id="29" name="Connecteur droit 28"/>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40" name="Rectangle 39"/>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33" name="Rectangle 32"/>
          <p:cNvSpPr/>
          <p:nvPr/>
        </p:nvSpPr>
        <p:spPr>
          <a:xfrm>
            <a:off x="2118829" y="818854"/>
            <a:ext cx="4572000" cy="523220"/>
          </a:xfrm>
          <a:prstGeom prst="rect">
            <a:avLst/>
          </a:prstGeom>
        </p:spPr>
        <p:txBody>
          <a:bodyPr>
            <a:spAutoFit/>
          </a:bodyPr>
          <a:lstStyle/>
          <a:p>
            <a:pPr indent="-171450" algn="ctr"/>
            <a:r>
              <a:rPr lang="fr-FR" sz="2800" b="1" dirty="0">
                <a:solidFill>
                  <a:srgbClr val="434343"/>
                </a:solidFill>
                <a:latin typeface="Times New Roman" panose="02020603050405020304" pitchFamily="18" charset="0"/>
              </a:rPr>
              <a:t>Géométrie du modèle source</a:t>
            </a:r>
          </a:p>
        </p:txBody>
      </p:sp>
      <p:graphicFrame>
        <p:nvGraphicFramePr>
          <p:cNvPr id="2" name="Tableau 1"/>
          <p:cNvGraphicFramePr>
            <a:graphicFrameLocks noGrp="1"/>
          </p:cNvGraphicFramePr>
          <p:nvPr>
            <p:extLst>
              <p:ext uri="{D42A27DB-BD31-4B8C-83A1-F6EECF244321}">
                <p14:modId xmlns:p14="http://schemas.microsoft.com/office/powerpoint/2010/main" val="246762448"/>
              </p:ext>
            </p:extLst>
          </p:nvPr>
        </p:nvGraphicFramePr>
        <p:xfrm>
          <a:off x="72737" y="2202272"/>
          <a:ext cx="3700617" cy="2514600"/>
        </p:xfrm>
        <a:graphic>
          <a:graphicData uri="http://schemas.openxmlformats.org/drawingml/2006/table">
            <a:tbl>
              <a:tblPr firstRow="1" firstCol="1" bandRow="1">
                <a:tableStyleId>{5C22544A-7EE6-4342-B048-85BDC9FD1C3A}</a:tableStyleId>
              </a:tblPr>
              <a:tblGrid>
                <a:gridCol w="1314111">
                  <a:extLst>
                    <a:ext uri="{9D8B030D-6E8A-4147-A177-3AD203B41FA5}">
                      <a16:colId xmlns="" xmlns:a16="http://schemas.microsoft.com/office/drawing/2014/main" val="20000"/>
                    </a:ext>
                  </a:extLst>
                </a:gridCol>
                <a:gridCol w="1923175">
                  <a:extLst>
                    <a:ext uri="{9D8B030D-6E8A-4147-A177-3AD203B41FA5}">
                      <a16:colId xmlns="" xmlns:a16="http://schemas.microsoft.com/office/drawing/2014/main" val="20001"/>
                    </a:ext>
                  </a:extLst>
                </a:gridCol>
                <a:gridCol w="463331">
                  <a:extLst>
                    <a:ext uri="{9D8B030D-6E8A-4147-A177-3AD203B41FA5}">
                      <a16:colId xmlns="" xmlns:a16="http://schemas.microsoft.com/office/drawing/2014/main" val="20002"/>
                    </a:ext>
                  </a:extLst>
                </a:gridCol>
              </a:tblGrid>
              <a:tr h="205740">
                <a:tc>
                  <a:txBody>
                    <a:bodyPr/>
                    <a:lstStyle/>
                    <a:p>
                      <a:pPr algn="ctr">
                        <a:lnSpc>
                          <a:spcPct val="150000"/>
                        </a:lnSpc>
                        <a:spcAft>
                          <a:spcPts val="0"/>
                        </a:spcAft>
                      </a:pPr>
                      <a:r>
                        <a:rPr lang="fr-FR" sz="1100" kern="100" dirty="0">
                          <a:effectLst/>
                        </a:rPr>
                        <a:t>Lois d'échelles</a:t>
                      </a:r>
                      <a:endParaRPr lang="fr-FR" sz="1200" kern="100" dirty="0">
                        <a:effectLst/>
                        <a:latin typeface="Century" panose="02040604050505020304" pitchFamily="18" charset="0"/>
                        <a:ea typeface="MS Mincho"/>
                        <a:cs typeface="Times New Roman" panose="02020603050405020304" pitchFamily="18" charset="0"/>
                      </a:endParaRPr>
                    </a:p>
                  </a:txBody>
                  <a:tcPr marL="35177" marR="35177" marT="0" marB="0" anchor="ctr"/>
                </a:tc>
                <a:tc>
                  <a:txBody>
                    <a:bodyPr/>
                    <a:lstStyle/>
                    <a:p>
                      <a:pPr algn="ctr">
                        <a:lnSpc>
                          <a:spcPct val="150000"/>
                        </a:lnSpc>
                        <a:spcAft>
                          <a:spcPts val="0"/>
                        </a:spcAft>
                      </a:pPr>
                      <a:r>
                        <a:rPr lang="fr-FR" sz="1100" kern="100">
                          <a:effectLst/>
                        </a:rPr>
                        <a:t>Relations</a:t>
                      </a:r>
                      <a:endParaRPr lang="fr-FR" sz="1200" kern="100">
                        <a:effectLst/>
                        <a:latin typeface="Century" panose="02040604050505020304" pitchFamily="18" charset="0"/>
                        <a:ea typeface="MS Mincho"/>
                        <a:cs typeface="Times New Roman" panose="02020603050405020304" pitchFamily="18" charset="0"/>
                      </a:endParaRPr>
                    </a:p>
                  </a:txBody>
                  <a:tcPr marL="35177" marR="35177" marT="0" marB="0" anchor="ctr"/>
                </a:tc>
                <a:tc>
                  <a:txBody>
                    <a:bodyPr/>
                    <a:lstStyle/>
                    <a:p>
                      <a:pPr algn="ctr">
                        <a:lnSpc>
                          <a:spcPct val="150000"/>
                        </a:lnSpc>
                        <a:spcAft>
                          <a:spcPts val="0"/>
                        </a:spcAft>
                      </a:pPr>
                      <a:r>
                        <a:rPr lang="fr-FR" sz="1100" kern="100">
                          <a:effectLst/>
                        </a:rPr>
                        <a:t>Unités</a:t>
                      </a:r>
                      <a:endParaRPr lang="fr-FR" sz="1200" kern="100">
                        <a:effectLst/>
                        <a:latin typeface="Century" panose="02040604050505020304" pitchFamily="18" charset="0"/>
                        <a:ea typeface="MS Mincho"/>
                        <a:cs typeface="Times New Roman" panose="02020603050405020304" pitchFamily="18" charset="0"/>
                      </a:endParaRPr>
                    </a:p>
                  </a:txBody>
                  <a:tcPr marL="35177" marR="35177" marT="0" marB="0" anchor="ctr"/>
                </a:tc>
                <a:extLst>
                  <a:ext uri="{0D108BD9-81ED-4DB2-BD59-A6C34878D82A}">
                    <a16:rowId xmlns="" xmlns:a16="http://schemas.microsoft.com/office/drawing/2014/main" val="10000"/>
                  </a:ext>
                </a:extLst>
              </a:tr>
              <a:tr h="617220">
                <a:tc>
                  <a:txBody>
                    <a:bodyPr/>
                    <a:lstStyle/>
                    <a:p>
                      <a:pPr algn="ctr">
                        <a:lnSpc>
                          <a:spcPct val="150000"/>
                        </a:lnSpc>
                        <a:spcAft>
                          <a:spcPts val="0"/>
                        </a:spcAft>
                      </a:pPr>
                      <a:r>
                        <a:rPr lang="fr-FR" sz="1100" kern="100">
                          <a:effectLst/>
                        </a:rPr>
                        <a:t>Yen et Ma (2011) </a:t>
                      </a:r>
                      <a:br>
                        <a:rPr lang="fr-FR" sz="1100" kern="100">
                          <a:effectLst/>
                        </a:rPr>
                      </a:br>
                      <a:r>
                        <a:rPr lang="fr-FR" sz="1100" kern="100">
                          <a:effectLst/>
                        </a:rPr>
                        <a:t>Tous les mécanismes Mo≤10</a:t>
                      </a:r>
                      <a:r>
                        <a:rPr lang="fr-FR" sz="1100" kern="100" baseline="30000">
                          <a:effectLst/>
                        </a:rPr>
                        <a:t>20</a:t>
                      </a:r>
                      <a:r>
                        <a:rPr lang="fr-FR" sz="1100" kern="100">
                          <a:effectLst/>
                        </a:rPr>
                        <a:t> Nm</a:t>
                      </a:r>
                      <a:endParaRPr lang="fr-FR" sz="1200" kern="100">
                        <a:effectLst/>
                        <a:latin typeface="Century" panose="02040604050505020304" pitchFamily="18" charset="0"/>
                        <a:ea typeface="MS Mincho"/>
                        <a:cs typeface="Times New Roman" panose="02020603050405020304" pitchFamily="18" charset="0"/>
                      </a:endParaRPr>
                    </a:p>
                  </a:txBody>
                  <a:tcPr marL="35177" marR="35177" marT="0" marB="0" anchor="ctr"/>
                </a:tc>
                <a:tc>
                  <a:txBody>
                    <a:bodyPr/>
                    <a:lstStyle/>
                    <a:p>
                      <a:pPr algn="l">
                        <a:lnSpc>
                          <a:spcPct val="150000"/>
                        </a:lnSpc>
                        <a:spcAft>
                          <a:spcPts val="0"/>
                        </a:spcAft>
                      </a:pPr>
                      <a:r>
                        <a:rPr lang="en-IE" sz="1100" kern="100" dirty="0">
                          <a:effectLst/>
                        </a:rPr>
                        <a:t>Log</a:t>
                      </a:r>
                      <a:r>
                        <a:rPr lang="en-IE" sz="1000" kern="100" dirty="0">
                          <a:effectLst/>
                        </a:rPr>
                        <a:t>10</a:t>
                      </a:r>
                      <a:r>
                        <a:rPr lang="en-IE" sz="1100" kern="100" dirty="0">
                          <a:effectLst/>
                        </a:rPr>
                        <a:t> L = (1/2) log</a:t>
                      </a:r>
                      <a:r>
                        <a:rPr lang="en-IE" sz="1000" kern="100" dirty="0">
                          <a:effectLst/>
                        </a:rPr>
                        <a:t>10</a:t>
                      </a:r>
                      <a:r>
                        <a:rPr lang="en-IE" sz="1100" kern="100" dirty="0">
                          <a:effectLst/>
                        </a:rPr>
                        <a:t> Mo - 8,08 </a:t>
                      </a:r>
                      <a:endParaRPr lang="fr-FR" sz="1200" kern="100" dirty="0">
                        <a:effectLst/>
                      </a:endParaRPr>
                    </a:p>
                    <a:p>
                      <a:pPr algn="l">
                        <a:lnSpc>
                          <a:spcPct val="150000"/>
                        </a:lnSpc>
                        <a:spcAft>
                          <a:spcPts val="0"/>
                        </a:spcAft>
                      </a:pPr>
                      <a:r>
                        <a:rPr lang="en-IE" sz="1100" kern="100" dirty="0">
                          <a:effectLst/>
                        </a:rPr>
                        <a:t>Log</a:t>
                      </a:r>
                      <a:r>
                        <a:rPr lang="en-IE" sz="1000" kern="100" dirty="0">
                          <a:effectLst/>
                        </a:rPr>
                        <a:t>10 </a:t>
                      </a:r>
                      <a:r>
                        <a:rPr lang="en-IE" sz="1100" kern="100" dirty="0">
                          <a:effectLst/>
                        </a:rPr>
                        <a:t>W = (1/2) log</a:t>
                      </a:r>
                      <a:r>
                        <a:rPr lang="en-IE" sz="1000" kern="100" dirty="0">
                          <a:effectLst/>
                        </a:rPr>
                        <a:t>10</a:t>
                      </a:r>
                      <a:r>
                        <a:rPr lang="en-IE" sz="1100" kern="100" dirty="0">
                          <a:effectLst/>
                        </a:rPr>
                        <a:t> Mo - 8,08</a:t>
                      </a:r>
                      <a:endParaRPr lang="fr-FR" sz="1200" kern="100" dirty="0">
                        <a:effectLst/>
                      </a:endParaRPr>
                    </a:p>
                    <a:p>
                      <a:pPr algn="l">
                        <a:lnSpc>
                          <a:spcPct val="150000"/>
                        </a:lnSpc>
                        <a:spcAft>
                          <a:spcPts val="0"/>
                        </a:spcAft>
                      </a:pPr>
                      <a:r>
                        <a:rPr lang="fr-FR" sz="1100" kern="100" dirty="0">
                          <a:effectLst/>
                        </a:rPr>
                        <a:t>Log</a:t>
                      </a:r>
                      <a:r>
                        <a:rPr lang="fr-FR" sz="1000" kern="100" dirty="0">
                          <a:effectLst/>
                        </a:rPr>
                        <a:t>10 </a:t>
                      </a:r>
                      <a:r>
                        <a:rPr lang="fr-FR" sz="1100" kern="100" dirty="0">
                          <a:effectLst/>
                        </a:rPr>
                        <a:t>D = 1,68 ± 0,33</a:t>
                      </a:r>
                      <a:endParaRPr lang="fr-FR" sz="1200" kern="100" dirty="0">
                        <a:effectLst/>
                        <a:latin typeface="Century" panose="02040604050505020304" pitchFamily="18" charset="0"/>
                        <a:ea typeface="MS Mincho"/>
                        <a:cs typeface="Times New Roman" panose="02020603050405020304" pitchFamily="18" charset="0"/>
                      </a:endParaRPr>
                    </a:p>
                  </a:txBody>
                  <a:tcPr marL="35177" marR="35177" marT="0" marB="0" anchor="ctr"/>
                </a:tc>
                <a:tc>
                  <a:txBody>
                    <a:bodyPr/>
                    <a:lstStyle/>
                    <a:p>
                      <a:pPr algn="ctr">
                        <a:lnSpc>
                          <a:spcPct val="150000"/>
                        </a:lnSpc>
                        <a:spcAft>
                          <a:spcPts val="0"/>
                        </a:spcAft>
                      </a:pPr>
                      <a:r>
                        <a:rPr lang="fr-FR" sz="1100" kern="100">
                          <a:effectLst/>
                        </a:rPr>
                        <a:t>km</a:t>
                      </a:r>
                      <a:endParaRPr lang="fr-FR" sz="1200" kern="100">
                        <a:effectLst/>
                      </a:endParaRPr>
                    </a:p>
                    <a:p>
                      <a:pPr algn="ctr">
                        <a:lnSpc>
                          <a:spcPct val="150000"/>
                        </a:lnSpc>
                        <a:spcAft>
                          <a:spcPts val="0"/>
                        </a:spcAft>
                      </a:pPr>
                      <a:r>
                        <a:rPr lang="fr-FR" sz="1100" kern="100">
                          <a:effectLst/>
                        </a:rPr>
                        <a:t>km</a:t>
                      </a:r>
                      <a:endParaRPr lang="fr-FR" sz="1200" kern="100">
                        <a:effectLst/>
                      </a:endParaRPr>
                    </a:p>
                    <a:p>
                      <a:pPr algn="ctr">
                        <a:lnSpc>
                          <a:spcPct val="150000"/>
                        </a:lnSpc>
                        <a:spcAft>
                          <a:spcPts val="0"/>
                        </a:spcAft>
                      </a:pPr>
                      <a:r>
                        <a:rPr lang="fr-FR" sz="1100" kern="100">
                          <a:effectLst/>
                        </a:rPr>
                        <a:t>cm</a:t>
                      </a:r>
                      <a:endParaRPr lang="fr-FR" sz="1200" kern="100">
                        <a:effectLst/>
                        <a:latin typeface="Century" panose="02040604050505020304" pitchFamily="18" charset="0"/>
                        <a:ea typeface="MS Mincho"/>
                        <a:cs typeface="Times New Roman" panose="02020603050405020304" pitchFamily="18" charset="0"/>
                      </a:endParaRPr>
                    </a:p>
                  </a:txBody>
                  <a:tcPr marL="35177" marR="35177" marT="0" marB="0" anchor="ctr"/>
                </a:tc>
                <a:extLst>
                  <a:ext uri="{0D108BD9-81ED-4DB2-BD59-A6C34878D82A}">
                    <a16:rowId xmlns="" xmlns:a16="http://schemas.microsoft.com/office/drawing/2014/main" val="10001"/>
                  </a:ext>
                </a:extLst>
              </a:tr>
              <a:tr h="617220">
                <a:tc>
                  <a:txBody>
                    <a:bodyPr/>
                    <a:lstStyle/>
                    <a:p>
                      <a:pPr algn="ctr">
                        <a:lnSpc>
                          <a:spcPct val="150000"/>
                        </a:lnSpc>
                        <a:spcAft>
                          <a:spcPts val="0"/>
                        </a:spcAft>
                      </a:pPr>
                      <a:r>
                        <a:rPr lang="fr-FR" sz="1100" kern="100">
                          <a:effectLst/>
                        </a:rPr>
                        <a:t>Yen et Ma (2011) </a:t>
                      </a:r>
                      <a:br>
                        <a:rPr lang="fr-FR" sz="1100" kern="100">
                          <a:effectLst/>
                        </a:rPr>
                      </a:br>
                      <a:r>
                        <a:rPr lang="fr-FR" sz="1100" kern="100">
                          <a:effectLst/>
                        </a:rPr>
                        <a:t>Tous les mécanismes Mo &gt;10</a:t>
                      </a:r>
                      <a:r>
                        <a:rPr lang="fr-FR" sz="1100" kern="100" baseline="30000">
                          <a:effectLst/>
                        </a:rPr>
                        <a:t>20</a:t>
                      </a:r>
                      <a:r>
                        <a:rPr lang="fr-FR" sz="1100" kern="100">
                          <a:effectLst/>
                        </a:rPr>
                        <a:t> Nm</a:t>
                      </a:r>
                      <a:endParaRPr lang="fr-FR" sz="1200" kern="100">
                        <a:effectLst/>
                        <a:latin typeface="Century" panose="02040604050505020304" pitchFamily="18" charset="0"/>
                        <a:ea typeface="MS Mincho"/>
                        <a:cs typeface="Times New Roman" panose="02020603050405020304" pitchFamily="18" charset="0"/>
                      </a:endParaRPr>
                    </a:p>
                  </a:txBody>
                  <a:tcPr marL="35177" marR="35177" marT="0" marB="0" anchor="ctr"/>
                </a:tc>
                <a:tc>
                  <a:txBody>
                    <a:bodyPr/>
                    <a:lstStyle/>
                    <a:p>
                      <a:pPr algn="l">
                        <a:lnSpc>
                          <a:spcPct val="150000"/>
                        </a:lnSpc>
                        <a:spcAft>
                          <a:spcPts val="0"/>
                        </a:spcAft>
                      </a:pPr>
                      <a:r>
                        <a:rPr lang="en-IE" sz="1100" kern="100">
                          <a:effectLst/>
                        </a:rPr>
                        <a:t>Log</a:t>
                      </a:r>
                      <a:r>
                        <a:rPr lang="en-IE" sz="1000" kern="100">
                          <a:effectLst/>
                        </a:rPr>
                        <a:t>10</a:t>
                      </a:r>
                      <a:r>
                        <a:rPr lang="en-IE" sz="1100" kern="100">
                          <a:effectLst/>
                        </a:rPr>
                        <a:t> L = (1/3) log</a:t>
                      </a:r>
                      <a:r>
                        <a:rPr lang="en-IE" sz="1000" kern="100">
                          <a:effectLst/>
                        </a:rPr>
                        <a:t>10</a:t>
                      </a:r>
                      <a:r>
                        <a:rPr lang="en-IE" sz="1100" kern="100">
                          <a:effectLst/>
                        </a:rPr>
                        <a:t> Mo - 4,84</a:t>
                      </a:r>
                      <a:endParaRPr lang="fr-FR" sz="1200" kern="100">
                        <a:effectLst/>
                      </a:endParaRPr>
                    </a:p>
                    <a:p>
                      <a:pPr algn="l">
                        <a:lnSpc>
                          <a:spcPct val="150000"/>
                        </a:lnSpc>
                        <a:spcAft>
                          <a:spcPts val="0"/>
                        </a:spcAft>
                      </a:pPr>
                      <a:r>
                        <a:rPr lang="en-IE" sz="1100" kern="100">
                          <a:effectLst/>
                        </a:rPr>
                        <a:t>Log</a:t>
                      </a:r>
                      <a:r>
                        <a:rPr lang="en-IE" sz="1000" kern="100">
                          <a:effectLst/>
                        </a:rPr>
                        <a:t>10 </a:t>
                      </a:r>
                      <a:r>
                        <a:rPr lang="en-IE" sz="1100" kern="100">
                          <a:effectLst/>
                        </a:rPr>
                        <a:t>W = (1/3) log</a:t>
                      </a:r>
                      <a:r>
                        <a:rPr lang="en-IE" sz="1000" kern="100">
                          <a:effectLst/>
                        </a:rPr>
                        <a:t>10</a:t>
                      </a:r>
                      <a:r>
                        <a:rPr lang="en-IE" sz="1100" kern="100">
                          <a:effectLst/>
                        </a:rPr>
                        <a:t> Mo - 5,27</a:t>
                      </a:r>
                      <a:endParaRPr lang="fr-FR" sz="1200" kern="100">
                        <a:effectLst/>
                      </a:endParaRPr>
                    </a:p>
                    <a:p>
                      <a:pPr algn="l">
                        <a:lnSpc>
                          <a:spcPct val="150000"/>
                        </a:lnSpc>
                        <a:spcAft>
                          <a:spcPts val="0"/>
                        </a:spcAft>
                      </a:pPr>
                      <a:r>
                        <a:rPr lang="en-IE" sz="1100" kern="100">
                          <a:effectLst/>
                        </a:rPr>
                        <a:t>Log</a:t>
                      </a:r>
                      <a:r>
                        <a:rPr lang="en-IE" sz="1000" kern="100">
                          <a:effectLst/>
                        </a:rPr>
                        <a:t>10</a:t>
                      </a:r>
                      <a:r>
                        <a:rPr lang="en-IE" sz="1100" kern="100">
                          <a:effectLst/>
                        </a:rPr>
                        <a:t> D = (1/3) log</a:t>
                      </a:r>
                      <a:r>
                        <a:rPr lang="en-IE" sz="1000" kern="100">
                          <a:effectLst/>
                        </a:rPr>
                        <a:t>10</a:t>
                      </a:r>
                      <a:r>
                        <a:rPr lang="en-IE" sz="1100" kern="100">
                          <a:effectLst/>
                        </a:rPr>
                        <a:t> Mo - 4,37</a:t>
                      </a:r>
                      <a:endParaRPr lang="fr-FR" sz="1200" kern="100">
                        <a:effectLst/>
                        <a:latin typeface="Century" panose="02040604050505020304" pitchFamily="18" charset="0"/>
                        <a:ea typeface="MS Mincho"/>
                        <a:cs typeface="Times New Roman" panose="02020603050405020304" pitchFamily="18" charset="0"/>
                      </a:endParaRPr>
                    </a:p>
                  </a:txBody>
                  <a:tcPr marL="35177" marR="35177" marT="0" marB="0" anchor="ctr"/>
                </a:tc>
                <a:tc>
                  <a:txBody>
                    <a:bodyPr/>
                    <a:lstStyle/>
                    <a:p>
                      <a:pPr algn="ctr">
                        <a:lnSpc>
                          <a:spcPct val="150000"/>
                        </a:lnSpc>
                        <a:spcAft>
                          <a:spcPts val="0"/>
                        </a:spcAft>
                      </a:pPr>
                      <a:r>
                        <a:rPr lang="fr-FR" sz="1100" kern="100">
                          <a:effectLst/>
                        </a:rPr>
                        <a:t>km</a:t>
                      </a:r>
                      <a:endParaRPr lang="fr-FR" sz="1200" kern="100">
                        <a:effectLst/>
                      </a:endParaRPr>
                    </a:p>
                    <a:p>
                      <a:pPr algn="ctr">
                        <a:lnSpc>
                          <a:spcPct val="150000"/>
                        </a:lnSpc>
                        <a:spcAft>
                          <a:spcPts val="0"/>
                        </a:spcAft>
                      </a:pPr>
                      <a:r>
                        <a:rPr lang="fr-FR" sz="1100" kern="100">
                          <a:effectLst/>
                        </a:rPr>
                        <a:t>km</a:t>
                      </a:r>
                      <a:endParaRPr lang="fr-FR" sz="1200" kern="100">
                        <a:effectLst/>
                      </a:endParaRPr>
                    </a:p>
                    <a:p>
                      <a:pPr algn="ctr">
                        <a:lnSpc>
                          <a:spcPct val="150000"/>
                        </a:lnSpc>
                        <a:spcAft>
                          <a:spcPts val="0"/>
                        </a:spcAft>
                      </a:pPr>
                      <a:r>
                        <a:rPr lang="fr-FR" sz="1100" kern="100">
                          <a:effectLst/>
                        </a:rPr>
                        <a:t>cm</a:t>
                      </a:r>
                      <a:endParaRPr lang="fr-FR" sz="1200" kern="100">
                        <a:effectLst/>
                        <a:latin typeface="Century" panose="02040604050505020304" pitchFamily="18" charset="0"/>
                        <a:ea typeface="MS Mincho"/>
                        <a:cs typeface="Times New Roman" panose="02020603050405020304" pitchFamily="18" charset="0"/>
                      </a:endParaRPr>
                    </a:p>
                  </a:txBody>
                  <a:tcPr marL="35177" marR="35177" marT="0" marB="0" anchor="ctr"/>
                </a:tc>
                <a:extLst>
                  <a:ext uri="{0D108BD9-81ED-4DB2-BD59-A6C34878D82A}">
                    <a16:rowId xmlns="" xmlns:a16="http://schemas.microsoft.com/office/drawing/2014/main" val="10002"/>
                  </a:ext>
                </a:extLst>
              </a:tr>
              <a:tr h="617220">
                <a:tc>
                  <a:txBody>
                    <a:bodyPr/>
                    <a:lstStyle/>
                    <a:p>
                      <a:pPr algn="ctr">
                        <a:lnSpc>
                          <a:spcPct val="150000"/>
                        </a:lnSpc>
                        <a:spcAft>
                          <a:spcPts val="0"/>
                        </a:spcAft>
                      </a:pPr>
                      <a:r>
                        <a:rPr lang="fr-FR" sz="1100" kern="100">
                          <a:effectLst/>
                        </a:rPr>
                        <a:t>Wells et Coppersmith (1994) </a:t>
                      </a:r>
                      <a:br>
                        <a:rPr lang="fr-FR" sz="1100" kern="100">
                          <a:effectLst/>
                        </a:rPr>
                      </a:br>
                      <a:r>
                        <a:rPr lang="fr-FR" sz="1100" kern="100">
                          <a:effectLst/>
                        </a:rPr>
                        <a:t>Tous les mécanismes</a:t>
                      </a:r>
                      <a:endParaRPr lang="fr-FR" sz="1200" kern="100">
                        <a:effectLst/>
                        <a:latin typeface="Century" panose="02040604050505020304" pitchFamily="18" charset="0"/>
                        <a:ea typeface="MS Mincho"/>
                        <a:cs typeface="Times New Roman" panose="02020603050405020304" pitchFamily="18" charset="0"/>
                      </a:endParaRPr>
                    </a:p>
                  </a:txBody>
                  <a:tcPr marL="35177" marR="35177" marT="0" marB="0" anchor="ctr"/>
                </a:tc>
                <a:tc>
                  <a:txBody>
                    <a:bodyPr/>
                    <a:lstStyle/>
                    <a:p>
                      <a:pPr algn="l">
                        <a:lnSpc>
                          <a:spcPct val="150000"/>
                        </a:lnSpc>
                        <a:spcAft>
                          <a:spcPts val="0"/>
                        </a:spcAft>
                      </a:pPr>
                      <a:r>
                        <a:rPr lang="en-IE" sz="1100" kern="100" dirty="0">
                          <a:effectLst/>
                        </a:rPr>
                        <a:t>Log</a:t>
                      </a:r>
                      <a:r>
                        <a:rPr lang="en-IE" sz="1000" kern="100" dirty="0">
                          <a:effectLst/>
                        </a:rPr>
                        <a:t>10</a:t>
                      </a:r>
                      <a:r>
                        <a:rPr lang="en-IE" sz="1100" kern="100" dirty="0">
                          <a:effectLst/>
                        </a:rPr>
                        <a:t> L = 0.59Mw - 2.44      </a:t>
                      </a:r>
                      <a:endParaRPr lang="fr-FR" sz="1200" kern="100" dirty="0">
                        <a:effectLst/>
                      </a:endParaRPr>
                    </a:p>
                    <a:p>
                      <a:pPr algn="l">
                        <a:lnSpc>
                          <a:spcPct val="150000"/>
                        </a:lnSpc>
                        <a:spcAft>
                          <a:spcPts val="0"/>
                        </a:spcAft>
                      </a:pPr>
                      <a:r>
                        <a:rPr lang="en-IE" sz="1100" kern="100" dirty="0">
                          <a:effectLst/>
                        </a:rPr>
                        <a:t>Log</a:t>
                      </a:r>
                      <a:r>
                        <a:rPr lang="en-IE" sz="1000" kern="100" dirty="0">
                          <a:effectLst/>
                        </a:rPr>
                        <a:t>10</a:t>
                      </a:r>
                      <a:r>
                        <a:rPr lang="en-IE" sz="1100" kern="100" dirty="0">
                          <a:effectLst/>
                        </a:rPr>
                        <a:t>W = 0.32Mw - 1.01     </a:t>
                      </a:r>
                      <a:endParaRPr lang="fr-FR" sz="1200" kern="100" dirty="0">
                        <a:effectLst/>
                      </a:endParaRPr>
                    </a:p>
                    <a:p>
                      <a:pPr algn="l">
                        <a:lnSpc>
                          <a:spcPct val="150000"/>
                        </a:lnSpc>
                        <a:spcAft>
                          <a:spcPts val="0"/>
                        </a:spcAft>
                      </a:pPr>
                      <a:r>
                        <a:rPr lang="fr-FR" sz="1100" kern="100" dirty="0">
                          <a:effectLst/>
                        </a:rPr>
                        <a:t>Log</a:t>
                      </a:r>
                      <a:r>
                        <a:rPr lang="fr-FR" sz="1000" kern="100" dirty="0">
                          <a:effectLst/>
                        </a:rPr>
                        <a:t>10 </a:t>
                      </a:r>
                      <a:r>
                        <a:rPr lang="fr-FR" sz="1100" kern="100" dirty="0">
                          <a:effectLst/>
                        </a:rPr>
                        <a:t>D = 0.88log</a:t>
                      </a:r>
                      <a:r>
                        <a:rPr lang="en-IE" sz="1000" kern="100" dirty="0">
                          <a:effectLst/>
                        </a:rPr>
                        <a:t>10</a:t>
                      </a:r>
                      <a:r>
                        <a:rPr lang="fr-FR" sz="1100" kern="100" dirty="0">
                          <a:effectLst/>
                        </a:rPr>
                        <a:t> L - 1.43</a:t>
                      </a:r>
                      <a:endParaRPr lang="fr-FR" sz="1200" kern="100" dirty="0">
                        <a:effectLst/>
                        <a:latin typeface="Century" panose="02040604050505020304" pitchFamily="18" charset="0"/>
                        <a:ea typeface="MS Mincho"/>
                        <a:cs typeface="Times New Roman" panose="02020603050405020304" pitchFamily="18" charset="0"/>
                      </a:endParaRPr>
                    </a:p>
                  </a:txBody>
                  <a:tcPr marL="35177" marR="35177" marT="0" marB="0" anchor="ctr"/>
                </a:tc>
                <a:tc>
                  <a:txBody>
                    <a:bodyPr/>
                    <a:lstStyle/>
                    <a:p>
                      <a:pPr algn="ctr">
                        <a:lnSpc>
                          <a:spcPct val="150000"/>
                        </a:lnSpc>
                        <a:spcAft>
                          <a:spcPts val="0"/>
                        </a:spcAft>
                      </a:pPr>
                      <a:r>
                        <a:rPr lang="fr-FR" sz="1100" kern="100" dirty="0">
                          <a:effectLst/>
                        </a:rPr>
                        <a:t>km</a:t>
                      </a:r>
                      <a:endParaRPr lang="fr-FR" sz="1200" kern="100" dirty="0">
                        <a:effectLst/>
                      </a:endParaRPr>
                    </a:p>
                    <a:p>
                      <a:pPr algn="ctr">
                        <a:lnSpc>
                          <a:spcPct val="150000"/>
                        </a:lnSpc>
                        <a:spcAft>
                          <a:spcPts val="0"/>
                        </a:spcAft>
                      </a:pPr>
                      <a:r>
                        <a:rPr lang="fr-FR" sz="1100" kern="100" dirty="0">
                          <a:effectLst/>
                        </a:rPr>
                        <a:t>km</a:t>
                      </a:r>
                      <a:endParaRPr lang="fr-FR" sz="1200" kern="100" dirty="0">
                        <a:effectLst/>
                      </a:endParaRPr>
                    </a:p>
                    <a:p>
                      <a:pPr algn="ctr">
                        <a:lnSpc>
                          <a:spcPct val="150000"/>
                        </a:lnSpc>
                        <a:spcAft>
                          <a:spcPts val="0"/>
                        </a:spcAft>
                      </a:pPr>
                      <a:r>
                        <a:rPr lang="fr-FR" sz="1100" kern="100" dirty="0">
                          <a:effectLst/>
                        </a:rPr>
                        <a:t>km</a:t>
                      </a:r>
                      <a:endParaRPr lang="fr-FR" sz="1200" kern="100" dirty="0">
                        <a:effectLst/>
                        <a:latin typeface="Century" panose="02040604050505020304" pitchFamily="18" charset="0"/>
                        <a:ea typeface="MS Mincho"/>
                        <a:cs typeface="Times New Roman" panose="02020603050405020304" pitchFamily="18" charset="0"/>
                      </a:endParaRPr>
                    </a:p>
                  </a:txBody>
                  <a:tcPr marL="35177" marR="35177" marT="0" marB="0" anchor="ctr"/>
                </a:tc>
                <a:extLst>
                  <a:ext uri="{0D108BD9-81ED-4DB2-BD59-A6C34878D82A}">
                    <a16:rowId xmlns="" xmlns:a16="http://schemas.microsoft.com/office/drawing/2014/main" val="10003"/>
                  </a:ext>
                </a:extLst>
              </a:tr>
            </a:tbl>
          </a:graphicData>
        </a:graphic>
      </p:graphicFrame>
      <p:graphicFrame>
        <p:nvGraphicFramePr>
          <p:cNvPr id="3" name="Tableau 2"/>
          <p:cNvGraphicFramePr>
            <a:graphicFrameLocks noGrp="1"/>
          </p:cNvGraphicFramePr>
          <p:nvPr>
            <p:extLst>
              <p:ext uri="{D42A27DB-BD31-4B8C-83A1-F6EECF244321}">
                <p14:modId xmlns:p14="http://schemas.microsoft.com/office/powerpoint/2010/main" val="3041880176"/>
              </p:ext>
            </p:extLst>
          </p:nvPr>
        </p:nvGraphicFramePr>
        <p:xfrm>
          <a:off x="3893126" y="2314931"/>
          <a:ext cx="5130655" cy="2263140"/>
        </p:xfrm>
        <a:graphic>
          <a:graphicData uri="http://schemas.openxmlformats.org/drawingml/2006/table">
            <a:tbl>
              <a:tblPr firstRow="1" firstCol="1" bandRow="1">
                <a:tableStyleId>{5C22544A-7EE6-4342-B048-85BDC9FD1C3A}</a:tableStyleId>
              </a:tblPr>
              <a:tblGrid>
                <a:gridCol w="690023">
                  <a:extLst>
                    <a:ext uri="{9D8B030D-6E8A-4147-A177-3AD203B41FA5}">
                      <a16:colId xmlns="" xmlns:a16="http://schemas.microsoft.com/office/drawing/2014/main" val="20000"/>
                    </a:ext>
                  </a:extLst>
                </a:gridCol>
                <a:gridCol w="690023">
                  <a:extLst>
                    <a:ext uri="{9D8B030D-6E8A-4147-A177-3AD203B41FA5}">
                      <a16:colId xmlns="" xmlns:a16="http://schemas.microsoft.com/office/drawing/2014/main" val="20001"/>
                    </a:ext>
                  </a:extLst>
                </a:gridCol>
                <a:gridCol w="690023">
                  <a:extLst>
                    <a:ext uri="{9D8B030D-6E8A-4147-A177-3AD203B41FA5}">
                      <a16:colId xmlns="" xmlns:a16="http://schemas.microsoft.com/office/drawing/2014/main" val="20002"/>
                    </a:ext>
                  </a:extLst>
                </a:gridCol>
                <a:gridCol w="868093">
                  <a:extLst>
                    <a:ext uri="{9D8B030D-6E8A-4147-A177-3AD203B41FA5}">
                      <a16:colId xmlns="" xmlns:a16="http://schemas.microsoft.com/office/drawing/2014/main" val="20003"/>
                    </a:ext>
                  </a:extLst>
                </a:gridCol>
                <a:gridCol w="690023">
                  <a:extLst>
                    <a:ext uri="{9D8B030D-6E8A-4147-A177-3AD203B41FA5}">
                      <a16:colId xmlns="" xmlns:a16="http://schemas.microsoft.com/office/drawing/2014/main" val="20004"/>
                    </a:ext>
                  </a:extLst>
                </a:gridCol>
                <a:gridCol w="690023">
                  <a:extLst>
                    <a:ext uri="{9D8B030D-6E8A-4147-A177-3AD203B41FA5}">
                      <a16:colId xmlns="" xmlns:a16="http://schemas.microsoft.com/office/drawing/2014/main" val="20005"/>
                    </a:ext>
                  </a:extLst>
                </a:gridCol>
                <a:gridCol w="812447">
                  <a:extLst>
                    <a:ext uri="{9D8B030D-6E8A-4147-A177-3AD203B41FA5}">
                      <a16:colId xmlns="" xmlns:a16="http://schemas.microsoft.com/office/drawing/2014/main" val="20006"/>
                    </a:ext>
                  </a:extLst>
                </a:gridCol>
              </a:tblGrid>
              <a:tr h="223467">
                <a:tc>
                  <a:txBody>
                    <a:bodyPr/>
                    <a:lstStyle/>
                    <a:p>
                      <a:endParaRPr lang="fr-FR" sz="1050" dirty="0">
                        <a:effectLst/>
                        <a:latin typeface="Calibri" panose="020F0502020204030204" pitchFamily="34" charset="0"/>
                        <a:cs typeface="Times New Roman" panose="02020603050405020304" pitchFamily="18" charset="0"/>
                      </a:endParaRPr>
                    </a:p>
                  </a:txBody>
                  <a:tcPr marL="38953" marR="38953" marT="0" marB="0" anchor="ctr"/>
                </a:tc>
                <a:tc gridSpan="3">
                  <a:txBody>
                    <a:bodyPr/>
                    <a:lstStyle/>
                    <a:p>
                      <a:pPr algn="ctr">
                        <a:lnSpc>
                          <a:spcPct val="150000"/>
                        </a:lnSpc>
                        <a:spcAft>
                          <a:spcPts val="0"/>
                        </a:spcAft>
                      </a:pPr>
                      <a:r>
                        <a:rPr lang="fr-FR" sz="1100" kern="0">
                          <a:effectLst/>
                        </a:rPr>
                        <a:t>Yen et Ma 2011b</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hMerge="1">
                  <a:txBody>
                    <a:bodyPr/>
                    <a:lstStyle/>
                    <a:p>
                      <a:endParaRPr lang="en-IE"/>
                    </a:p>
                  </a:txBody>
                  <a:tcPr/>
                </a:tc>
                <a:tc hMerge="1">
                  <a:txBody>
                    <a:bodyPr/>
                    <a:lstStyle/>
                    <a:p>
                      <a:endParaRPr lang="en-IE"/>
                    </a:p>
                  </a:txBody>
                  <a:tcPr/>
                </a:tc>
                <a:tc gridSpan="3">
                  <a:txBody>
                    <a:bodyPr/>
                    <a:lstStyle/>
                    <a:p>
                      <a:pPr algn="ctr">
                        <a:lnSpc>
                          <a:spcPct val="150000"/>
                        </a:lnSpc>
                        <a:spcAft>
                          <a:spcPts val="0"/>
                        </a:spcAft>
                      </a:pPr>
                      <a:r>
                        <a:rPr lang="fr-FR" sz="1100" kern="0">
                          <a:effectLst/>
                        </a:rPr>
                        <a:t>Wells et Coppersmith 1994 a</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hMerge="1">
                  <a:txBody>
                    <a:bodyPr/>
                    <a:lstStyle/>
                    <a:p>
                      <a:endParaRPr lang="en-IE"/>
                    </a:p>
                  </a:txBody>
                  <a:tcPr/>
                </a:tc>
                <a:tc hMerge="1">
                  <a:txBody>
                    <a:bodyPr/>
                    <a:lstStyle/>
                    <a:p>
                      <a:endParaRPr lang="en-IE"/>
                    </a:p>
                  </a:txBody>
                  <a:tcPr/>
                </a:tc>
                <a:extLst>
                  <a:ext uri="{0D108BD9-81ED-4DB2-BD59-A6C34878D82A}">
                    <a16:rowId xmlns="" xmlns:a16="http://schemas.microsoft.com/office/drawing/2014/main" val="10000"/>
                  </a:ext>
                </a:extLst>
              </a:tr>
              <a:tr h="446933">
                <a:tc>
                  <a:txBody>
                    <a:bodyPr/>
                    <a:lstStyle/>
                    <a:p>
                      <a:pPr algn="l">
                        <a:lnSpc>
                          <a:spcPct val="150000"/>
                        </a:lnSpc>
                        <a:spcAft>
                          <a:spcPts val="0"/>
                        </a:spcAft>
                      </a:pPr>
                      <a:r>
                        <a:rPr lang="fr-FR" sz="1050" kern="0">
                          <a:effectLst/>
                        </a:rPr>
                        <a:t> </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b"/>
                </a:tc>
                <a:tc>
                  <a:txBody>
                    <a:bodyPr/>
                    <a:lstStyle/>
                    <a:p>
                      <a:pPr algn="ctr">
                        <a:lnSpc>
                          <a:spcPct val="150000"/>
                        </a:lnSpc>
                        <a:spcAft>
                          <a:spcPts val="0"/>
                        </a:spcAft>
                      </a:pPr>
                      <a:r>
                        <a:rPr lang="fr-FR" sz="1100" kern="0" dirty="0">
                          <a:effectLst/>
                        </a:rPr>
                        <a:t>Largeur [km]</a:t>
                      </a:r>
                      <a:endParaRPr lang="fr-FR" sz="1400" kern="100" dirty="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Longueur [km]</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Déplacement [m]</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Largeur [km]</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Longueur [km]</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Déplacement [m]</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extLst>
                  <a:ext uri="{0D108BD9-81ED-4DB2-BD59-A6C34878D82A}">
                    <a16:rowId xmlns="" xmlns:a16="http://schemas.microsoft.com/office/drawing/2014/main" val="10001"/>
                  </a:ext>
                </a:extLst>
              </a:tr>
              <a:tr h="223467">
                <a:tc>
                  <a:txBody>
                    <a:bodyPr/>
                    <a:lstStyle/>
                    <a:p>
                      <a:pPr algn="ctr">
                        <a:lnSpc>
                          <a:spcPct val="150000"/>
                        </a:lnSpc>
                        <a:spcAft>
                          <a:spcPts val="0"/>
                        </a:spcAft>
                      </a:pPr>
                      <a:r>
                        <a:rPr lang="fr-FR" sz="1100" kern="0">
                          <a:effectLst/>
                        </a:rPr>
                        <a:t>Mw4</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0.297</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0.297</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0.48</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1.862</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0.832</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0.03</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extLst>
                  <a:ext uri="{0D108BD9-81ED-4DB2-BD59-A6C34878D82A}">
                    <a16:rowId xmlns="" xmlns:a16="http://schemas.microsoft.com/office/drawing/2014/main" val="10002"/>
                  </a:ext>
                </a:extLst>
              </a:tr>
              <a:tr h="223467">
                <a:tc>
                  <a:txBody>
                    <a:bodyPr/>
                    <a:lstStyle/>
                    <a:p>
                      <a:pPr algn="ctr">
                        <a:lnSpc>
                          <a:spcPct val="150000"/>
                        </a:lnSpc>
                        <a:spcAft>
                          <a:spcPts val="0"/>
                        </a:spcAft>
                      </a:pPr>
                      <a:r>
                        <a:rPr lang="fr-FR" sz="1100" kern="0">
                          <a:effectLst/>
                        </a:rPr>
                        <a:t>Mw5</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1.669</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1.669</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0.48</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3.89</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3.236</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0.1</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extLst>
                  <a:ext uri="{0D108BD9-81ED-4DB2-BD59-A6C34878D82A}">
                    <a16:rowId xmlns="" xmlns:a16="http://schemas.microsoft.com/office/drawing/2014/main" val="10003"/>
                  </a:ext>
                </a:extLst>
              </a:tr>
              <a:tr h="223467">
                <a:tc>
                  <a:txBody>
                    <a:bodyPr/>
                    <a:lstStyle/>
                    <a:p>
                      <a:pPr algn="ctr">
                        <a:lnSpc>
                          <a:spcPct val="150000"/>
                        </a:lnSpc>
                        <a:spcAft>
                          <a:spcPts val="0"/>
                        </a:spcAft>
                      </a:pPr>
                      <a:r>
                        <a:rPr lang="fr-FR" sz="1100" kern="0">
                          <a:effectLst/>
                        </a:rPr>
                        <a:t>Mw6</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9.386</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9.386</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0.48</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8.128</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12.589</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0.35</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extLst>
                  <a:ext uri="{0D108BD9-81ED-4DB2-BD59-A6C34878D82A}">
                    <a16:rowId xmlns="" xmlns:a16="http://schemas.microsoft.com/office/drawing/2014/main" val="10004"/>
                  </a:ext>
                </a:extLst>
              </a:tr>
              <a:tr h="223467">
                <a:tc>
                  <a:txBody>
                    <a:bodyPr/>
                    <a:lstStyle/>
                    <a:p>
                      <a:pPr algn="ctr">
                        <a:lnSpc>
                          <a:spcPct val="150000"/>
                        </a:lnSpc>
                        <a:spcAft>
                          <a:spcPts val="0"/>
                        </a:spcAft>
                      </a:pPr>
                      <a:r>
                        <a:rPr lang="fr-FR" sz="1100" kern="0">
                          <a:effectLst/>
                        </a:rPr>
                        <a:t>Mw7</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18.408</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49.545</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1.46</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16.982</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48.978</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1.14</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extLst>
                  <a:ext uri="{0D108BD9-81ED-4DB2-BD59-A6C34878D82A}">
                    <a16:rowId xmlns="" xmlns:a16="http://schemas.microsoft.com/office/drawing/2014/main" val="10005"/>
                  </a:ext>
                </a:extLst>
              </a:tr>
              <a:tr h="223467">
                <a:tc>
                  <a:txBody>
                    <a:bodyPr/>
                    <a:lstStyle/>
                    <a:p>
                      <a:pPr algn="ctr">
                        <a:lnSpc>
                          <a:spcPct val="150000"/>
                        </a:lnSpc>
                        <a:spcAft>
                          <a:spcPts val="0"/>
                        </a:spcAft>
                      </a:pPr>
                      <a:r>
                        <a:rPr lang="fr-FR" sz="1100" kern="0">
                          <a:effectLst/>
                        </a:rPr>
                        <a:t>Mw8</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58.21</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156.675</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4.62</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35.481</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190.546</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3.77</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extLst>
                  <a:ext uri="{0D108BD9-81ED-4DB2-BD59-A6C34878D82A}">
                    <a16:rowId xmlns="" xmlns:a16="http://schemas.microsoft.com/office/drawing/2014/main" val="10006"/>
                  </a:ext>
                </a:extLst>
              </a:tr>
              <a:tr h="223467">
                <a:tc>
                  <a:txBody>
                    <a:bodyPr/>
                    <a:lstStyle/>
                    <a:p>
                      <a:pPr algn="ctr">
                        <a:lnSpc>
                          <a:spcPct val="150000"/>
                        </a:lnSpc>
                        <a:spcAft>
                          <a:spcPts val="0"/>
                        </a:spcAft>
                      </a:pPr>
                      <a:r>
                        <a:rPr lang="fr-FR" sz="1100" kern="0">
                          <a:effectLst/>
                        </a:rPr>
                        <a:t>Mw9</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184.077</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495.45</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14.62</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74.131</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a:effectLst/>
                        </a:rPr>
                        <a:t>741.31</a:t>
                      </a:r>
                      <a:endParaRPr lang="fr-FR" sz="1400" kern="100">
                        <a:effectLst/>
                        <a:latin typeface="Century" panose="02040604050505020304" pitchFamily="18" charset="0"/>
                        <a:ea typeface="MS Mincho"/>
                        <a:cs typeface="Times New Roman" panose="02020603050405020304" pitchFamily="18" charset="0"/>
                      </a:endParaRPr>
                    </a:p>
                  </a:txBody>
                  <a:tcPr marL="38953" marR="38953" marT="0" marB="0" anchor="ctr"/>
                </a:tc>
                <a:tc>
                  <a:txBody>
                    <a:bodyPr/>
                    <a:lstStyle/>
                    <a:p>
                      <a:pPr algn="ctr">
                        <a:lnSpc>
                          <a:spcPct val="150000"/>
                        </a:lnSpc>
                        <a:spcAft>
                          <a:spcPts val="0"/>
                        </a:spcAft>
                      </a:pPr>
                      <a:r>
                        <a:rPr lang="fr-FR" sz="1100" kern="0" dirty="0">
                          <a:effectLst/>
                        </a:rPr>
                        <a:t>12.46</a:t>
                      </a:r>
                      <a:endParaRPr lang="fr-FR" sz="1400" kern="100" dirty="0">
                        <a:effectLst/>
                        <a:latin typeface="Century" panose="02040604050505020304" pitchFamily="18" charset="0"/>
                        <a:ea typeface="MS Mincho"/>
                        <a:cs typeface="Times New Roman" panose="02020603050405020304" pitchFamily="18" charset="0"/>
                      </a:endParaRPr>
                    </a:p>
                  </a:txBody>
                  <a:tcPr marL="38953" marR="38953" marT="0" marB="0" anchor="ctr"/>
                </a:tc>
                <a:extLst>
                  <a:ext uri="{0D108BD9-81ED-4DB2-BD59-A6C34878D82A}">
                    <a16:rowId xmlns="" xmlns:a16="http://schemas.microsoft.com/office/drawing/2014/main" val="10007"/>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2056730571"/>
              </p:ext>
            </p:extLst>
          </p:nvPr>
        </p:nvGraphicFramePr>
        <p:xfrm>
          <a:off x="1213676" y="5053476"/>
          <a:ext cx="6139622" cy="1514708"/>
        </p:xfrm>
        <a:graphic>
          <a:graphicData uri="http://schemas.openxmlformats.org/drawingml/2006/table">
            <a:tbl>
              <a:tblPr firstRow="1" firstCol="1" bandRow="1">
                <a:tableStyleId>{5C22544A-7EE6-4342-B048-85BDC9FD1C3A}</a:tableStyleId>
              </a:tblPr>
              <a:tblGrid>
                <a:gridCol w="855408">
                  <a:extLst>
                    <a:ext uri="{9D8B030D-6E8A-4147-A177-3AD203B41FA5}">
                      <a16:colId xmlns="" xmlns:a16="http://schemas.microsoft.com/office/drawing/2014/main" val="20000"/>
                    </a:ext>
                  </a:extLst>
                </a:gridCol>
                <a:gridCol w="855408">
                  <a:extLst>
                    <a:ext uri="{9D8B030D-6E8A-4147-A177-3AD203B41FA5}">
                      <a16:colId xmlns="" xmlns:a16="http://schemas.microsoft.com/office/drawing/2014/main" val="20001"/>
                    </a:ext>
                  </a:extLst>
                </a:gridCol>
                <a:gridCol w="855408">
                  <a:extLst>
                    <a:ext uri="{9D8B030D-6E8A-4147-A177-3AD203B41FA5}">
                      <a16:colId xmlns="" xmlns:a16="http://schemas.microsoft.com/office/drawing/2014/main" val="20002"/>
                    </a:ext>
                  </a:extLst>
                </a:gridCol>
                <a:gridCol w="855408">
                  <a:extLst>
                    <a:ext uri="{9D8B030D-6E8A-4147-A177-3AD203B41FA5}">
                      <a16:colId xmlns="" xmlns:a16="http://schemas.microsoft.com/office/drawing/2014/main" val="20003"/>
                    </a:ext>
                  </a:extLst>
                </a:gridCol>
                <a:gridCol w="1007174">
                  <a:extLst>
                    <a:ext uri="{9D8B030D-6E8A-4147-A177-3AD203B41FA5}">
                      <a16:colId xmlns="" xmlns:a16="http://schemas.microsoft.com/office/drawing/2014/main" val="20004"/>
                    </a:ext>
                  </a:extLst>
                </a:gridCol>
                <a:gridCol w="855408">
                  <a:extLst>
                    <a:ext uri="{9D8B030D-6E8A-4147-A177-3AD203B41FA5}">
                      <a16:colId xmlns="" xmlns:a16="http://schemas.microsoft.com/office/drawing/2014/main" val="20005"/>
                    </a:ext>
                  </a:extLst>
                </a:gridCol>
                <a:gridCol w="855408">
                  <a:extLst>
                    <a:ext uri="{9D8B030D-6E8A-4147-A177-3AD203B41FA5}">
                      <a16:colId xmlns="" xmlns:a16="http://schemas.microsoft.com/office/drawing/2014/main" val="20006"/>
                    </a:ext>
                  </a:extLst>
                </a:gridCol>
              </a:tblGrid>
              <a:tr h="508868">
                <a:tc>
                  <a:txBody>
                    <a:bodyPr/>
                    <a:lstStyle/>
                    <a:p>
                      <a:endParaRPr lang="fr-FR" sz="1100" dirty="0">
                        <a:effectLst/>
                        <a:latin typeface="Calibri" panose="020F0502020204030204" pitchFamily="34" charset="0"/>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Co-sismique</a:t>
                      </a:r>
                      <a:endParaRPr lang="fr-FR" sz="1600" kern="100">
                        <a:effectLst/>
                      </a:endParaRPr>
                    </a:p>
                    <a:p>
                      <a:pPr algn="ctr">
                        <a:lnSpc>
                          <a:spcPct val="150000"/>
                        </a:lnSpc>
                        <a:spcAft>
                          <a:spcPts val="0"/>
                        </a:spcAft>
                      </a:pPr>
                      <a:r>
                        <a:rPr lang="fr-FR" sz="1100" kern="0">
                          <a:effectLst/>
                        </a:rPr>
                        <a:t>Diff.1 mois</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dirty="0">
                          <a:effectLst/>
                        </a:rPr>
                        <a:t>Co-sismique</a:t>
                      </a:r>
                      <a:endParaRPr lang="fr-FR" sz="1600" kern="100" dirty="0">
                        <a:effectLst/>
                      </a:endParaRPr>
                    </a:p>
                    <a:p>
                      <a:pPr algn="ctr">
                        <a:lnSpc>
                          <a:spcPct val="150000"/>
                        </a:lnSpc>
                        <a:spcAft>
                          <a:spcPts val="0"/>
                        </a:spcAft>
                      </a:pPr>
                      <a:r>
                        <a:rPr lang="fr-FR" sz="1100" kern="0" dirty="0">
                          <a:effectLst/>
                        </a:rPr>
                        <a:t>Diff.12 mois</a:t>
                      </a:r>
                      <a:endParaRPr lang="fr-FR" sz="1600" kern="100" dirty="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dirty="0">
                          <a:effectLst/>
                        </a:rPr>
                        <a:t>Sumatra04</a:t>
                      </a:r>
                      <a:endParaRPr lang="fr-FR" sz="1600" kern="100" dirty="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dirty="0">
                          <a:effectLst/>
                        </a:rPr>
                        <a:t>Modèle cumulé</a:t>
                      </a:r>
                      <a:endParaRPr lang="fr-FR" sz="1600" kern="100" dirty="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Tendance</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Résiduelle</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extLst>
                  <a:ext uri="{0D108BD9-81ED-4DB2-BD59-A6C34878D82A}">
                    <a16:rowId xmlns="" xmlns:a16="http://schemas.microsoft.com/office/drawing/2014/main" val="10000"/>
                  </a:ext>
                </a:extLst>
              </a:tr>
              <a:tr h="213860">
                <a:tc>
                  <a:txBody>
                    <a:bodyPr/>
                    <a:lstStyle/>
                    <a:p>
                      <a:pPr algn="ctr">
                        <a:lnSpc>
                          <a:spcPct val="150000"/>
                        </a:lnSpc>
                        <a:spcAft>
                          <a:spcPts val="0"/>
                        </a:spcAft>
                      </a:pPr>
                      <a:r>
                        <a:rPr lang="fr-FR" sz="1100" kern="0">
                          <a:effectLst/>
                        </a:rPr>
                        <a:t>Latitude °</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0,75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0,75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5,55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3,55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2,55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2,05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extLst>
                  <a:ext uri="{0D108BD9-81ED-4DB2-BD59-A6C34878D82A}">
                    <a16:rowId xmlns="" xmlns:a16="http://schemas.microsoft.com/office/drawing/2014/main" val="10001"/>
                  </a:ext>
                </a:extLst>
              </a:tr>
              <a:tr h="213860">
                <a:tc>
                  <a:txBody>
                    <a:bodyPr/>
                    <a:lstStyle/>
                    <a:p>
                      <a:pPr algn="ctr">
                        <a:lnSpc>
                          <a:spcPct val="150000"/>
                        </a:lnSpc>
                        <a:spcAft>
                          <a:spcPts val="0"/>
                        </a:spcAft>
                      </a:pPr>
                      <a:r>
                        <a:rPr lang="fr-FR" sz="1100" kern="0">
                          <a:effectLst/>
                        </a:rPr>
                        <a:t>longitute °</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95,25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95,75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92,55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94,55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94,55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95,05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extLst>
                  <a:ext uri="{0D108BD9-81ED-4DB2-BD59-A6C34878D82A}">
                    <a16:rowId xmlns="" xmlns:a16="http://schemas.microsoft.com/office/drawing/2014/main" val="10002"/>
                  </a:ext>
                </a:extLst>
              </a:tr>
              <a:tr h="444909">
                <a:tc>
                  <a:txBody>
                    <a:bodyPr/>
                    <a:lstStyle/>
                    <a:p>
                      <a:pPr algn="ctr">
                        <a:lnSpc>
                          <a:spcPct val="150000"/>
                        </a:lnSpc>
                        <a:spcAft>
                          <a:spcPts val="0"/>
                        </a:spcAft>
                      </a:pPr>
                      <a:r>
                        <a:rPr lang="fr-FR" sz="1100" kern="0">
                          <a:effectLst/>
                        </a:rPr>
                        <a:t>maximum </a:t>
                      </a:r>
                      <a:br>
                        <a:rPr lang="fr-FR" sz="1100" kern="0">
                          <a:effectLst/>
                        </a:rPr>
                      </a:br>
                      <a:r>
                        <a:rPr lang="fr-FR" sz="1100" kern="0">
                          <a:effectLst/>
                        </a:rPr>
                        <a:t>dG [µGal]</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2,85</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5,20</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3,56</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6,58</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a:effectLst/>
                        </a:rPr>
                        <a:t>17,3</a:t>
                      </a:r>
                      <a:endParaRPr lang="fr-FR" sz="1600" kern="100">
                        <a:effectLst/>
                        <a:latin typeface="Century" panose="02040604050505020304" pitchFamily="18" charset="0"/>
                        <a:ea typeface="MS Mincho"/>
                        <a:cs typeface="Times New Roman" panose="02020603050405020304" pitchFamily="18" charset="0"/>
                      </a:endParaRPr>
                    </a:p>
                  </a:txBody>
                  <a:tcPr marL="42947" marR="42947" marT="0" marB="0" anchor="ctr"/>
                </a:tc>
                <a:tc>
                  <a:txBody>
                    <a:bodyPr/>
                    <a:lstStyle/>
                    <a:p>
                      <a:pPr algn="ctr">
                        <a:lnSpc>
                          <a:spcPct val="150000"/>
                        </a:lnSpc>
                        <a:spcAft>
                          <a:spcPts val="0"/>
                        </a:spcAft>
                      </a:pPr>
                      <a:r>
                        <a:rPr lang="fr-FR" sz="1100" kern="0" dirty="0">
                          <a:effectLst/>
                        </a:rPr>
                        <a:t>11,35</a:t>
                      </a:r>
                      <a:endParaRPr lang="fr-FR" sz="1600" kern="100" dirty="0">
                        <a:effectLst/>
                        <a:latin typeface="Century" panose="02040604050505020304" pitchFamily="18" charset="0"/>
                        <a:ea typeface="MS Mincho"/>
                        <a:cs typeface="Times New Roman" panose="02020603050405020304" pitchFamily="18" charset="0"/>
                      </a:endParaRPr>
                    </a:p>
                  </a:txBody>
                  <a:tcPr marL="42947" marR="42947" marT="0" marB="0" anchor="ctr"/>
                </a:tc>
                <a:extLst>
                  <a:ext uri="{0D108BD9-81ED-4DB2-BD59-A6C34878D82A}">
                    <a16:rowId xmlns="" xmlns:a16="http://schemas.microsoft.com/office/drawing/2014/main" val="10003"/>
                  </a:ext>
                </a:extLst>
              </a:tr>
            </a:tbl>
          </a:graphicData>
        </a:graphic>
      </p:graphicFrame>
      <p:sp>
        <p:nvSpPr>
          <p:cNvPr id="34" name="ZoneTexte 33"/>
          <p:cNvSpPr txBox="1"/>
          <p:nvPr/>
        </p:nvSpPr>
        <p:spPr>
          <a:xfrm>
            <a:off x="5101692" y="1617672"/>
            <a:ext cx="3596817" cy="415498"/>
          </a:xfrm>
          <a:prstGeom prst="rect">
            <a:avLst/>
          </a:prstGeom>
          <a:noFill/>
        </p:spPr>
        <p:txBody>
          <a:bodyPr wrap="square" rtlCol="0">
            <a:spAutoFit/>
          </a:bodyPr>
          <a:lstStyle/>
          <a:p>
            <a:r>
              <a:rPr lang="en-IE" sz="2100" b="1" dirty="0">
                <a:solidFill>
                  <a:schemeClr val="bg1"/>
                </a:solidFill>
              </a:rPr>
              <a:t>L,W,D versus Magnitude</a:t>
            </a:r>
            <a:endParaRPr lang="fr-FR" sz="2100" b="1" dirty="0">
              <a:solidFill>
                <a:schemeClr val="bg1"/>
              </a:solidFill>
            </a:endParaRPr>
          </a:p>
        </p:txBody>
      </p:sp>
      <p:sp>
        <p:nvSpPr>
          <p:cNvPr id="35" name="ZoneTexte 34"/>
          <p:cNvSpPr txBox="1"/>
          <p:nvPr/>
        </p:nvSpPr>
        <p:spPr>
          <a:xfrm>
            <a:off x="3180773" y="4645252"/>
            <a:ext cx="3596817" cy="415498"/>
          </a:xfrm>
          <a:prstGeom prst="rect">
            <a:avLst/>
          </a:prstGeom>
          <a:noFill/>
        </p:spPr>
        <p:txBody>
          <a:bodyPr wrap="square" rtlCol="0">
            <a:spAutoFit/>
          </a:bodyPr>
          <a:lstStyle/>
          <a:p>
            <a:r>
              <a:rPr lang="en-IE" sz="2100" b="1" dirty="0">
                <a:solidFill>
                  <a:schemeClr val="bg1"/>
                </a:solidFill>
              </a:rPr>
              <a:t>Piques </a:t>
            </a:r>
            <a:r>
              <a:rPr lang="fr-FR" sz="2100" b="1" dirty="0">
                <a:solidFill>
                  <a:schemeClr val="bg1"/>
                </a:solidFill>
              </a:rPr>
              <a:t>d’amplitudes</a:t>
            </a:r>
          </a:p>
        </p:txBody>
      </p:sp>
    </p:spTree>
    <p:extLst>
      <p:ext uri="{BB962C8B-B14F-4D97-AF65-F5344CB8AC3E}">
        <p14:creationId xmlns:p14="http://schemas.microsoft.com/office/powerpoint/2010/main" val="3312339265"/>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à coins arrondis 2"/>
          <p:cNvSpPr/>
          <p:nvPr/>
        </p:nvSpPr>
        <p:spPr>
          <a:xfrm>
            <a:off x="143648" y="5245030"/>
            <a:ext cx="8853529" cy="121398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Flèche droite 52"/>
          <p:cNvSpPr/>
          <p:nvPr/>
        </p:nvSpPr>
        <p:spPr>
          <a:xfrm>
            <a:off x="5189063" y="5494752"/>
            <a:ext cx="424310" cy="3758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solidFill>
                <a:srgbClr val="FF0000"/>
              </a:solidFill>
            </a:endParaRPr>
          </a:p>
        </p:txBody>
      </p:sp>
      <p:sp>
        <p:nvSpPr>
          <p:cNvPr id="55" name="Rectangle 54"/>
          <p:cNvSpPr/>
          <p:nvPr/>
        </p:nvSpPr>
        <p:spPr>
          <a:xfrm>
            <a:off x="5563613" y="5419557"/>
            <a:ext cx="3483324" cy="738664"/>
          </a:xfrm>
          <a:prstGeom prst="rect">
            <a:avLst/>
          </a:prstGeom>
          <a:ln>
            <a:noFill/>
          </a:ln>
        </p:spPr>
        <p:txBody>
          <a:bodyPr wrap="square">
            <a:spAutoFit/>
          </a:bodyPr>
          <a:lstStyle/>
          <a:p>
            <a:pPr algn="ctr"/>
            <a:r>
              <a:rPr lang="fr-FR" sz="2100" b="1" i="1" dirty="0"/>
              <a:t>Celui qui génère le plus </a:t>
            </a:r>
            <a:r>
              <a:rPr lang="fr-FR" sz="2100" b="1" i="1" dirty="0">
                <a:solidFill>
                  <a:srgbClr val="FF0000"/>
                </a:solidFill>
              </a:rPr>
              <a:t>fort signal </a:t>
            </a:r>
            <a:r>
              <a:rPr lang="fr-FR" sz="2100" b="1" i="1" dirty="0" smtClean="0">
                <a:solidFill>
                  <a:srgbClr val="FF0000"/>
                </a:solidFill>
              </a:rPr>
              <a:t>absolue</a:t>
            </a:r>
            <a:endParaRPr lang="fr-FR" sz="2100" b="1" i="1" dirty="0">
              <a:solidFill>
                <a:srgbClr val="FF0000"/>
              </a:solidFill>
            </a:endParaRPr>
          </a:p>
        </p:txBody>
      </p:sp>
      <p:pic>
        <p:nvPicPr>
          <p:cNvPr id="56" name="Imag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802" y="1833194"/>
            <a:ext cx="7080396" cy="3136821"/>
          </a:xfrm>
          <a:prstGeom prst="rect">
            <a:avLst/>
          </a:prstGeom>
          <a:ln w="38100">
            <a:solidFill>
              <a:schemeClr val="tx1"/>
            </a:solidFill>
          </a:ln>
        </p:spPr>
      </p:pic>
      <p:sp>
        <p:nvSpPr>
          <p:cNvPr id="57" name="Flèche droite 56"/>
          <p:cNvSpPr/>
          <p:nvPr/>
        </p:nvSpPr>
        <p:spPr>
          <a:xfrm>
            <a:off x="2431996" y="5555570"/>
            <a:ext cx="424310" cy="3758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solidFill>
                <a:srgbClr val="FF0000"/>
              </a:solidFill>
            </a:endParaRPr>
          </a:p>
        </p:txBody>
      </p:sp>
      <p:sp>
        <p:nvSpPr>
          <p:cNvPr id="58" name="Rectangle 57"/>
          <p:cNvSpPr/>
          <p:nvPr/>
        </p:nvSpPr>
        <p:spPr>
          <a:xfrm>
            <a:off x="2762515" y="5534974"/>
            <a:ext cx="2520339" cy="415498"/>
          </a:xfrm>
          <a:prstGeom prst="rect">
            <a:avLst/>
          </a:prstGeom>
        </p:spPr>
        <p:txBody>
          <a:bodyPr wrap="square">
            <a:spAutoFit/>
          </a:bodyPr>
          <a:lstStyle/>
          <a:p>
            <a:pPr algn="ctr"/>
            <a:r>
              <a:rPr lang="fr-FR" sz="2100" b="1" i="1" dirty="0"/>
              <a:t>Plan 1 ou plan 2 </a:t>
            </a:r>
            <a:r>
              <a:rPr lang="fr-FR" sz="2100" b="1" i="1" dirty="0" smtClean="0"/>
              <a:t>?</a:t>
            </a:r>
            <a:endParaRPr lang="fr-FR" sz="2100" b="1" i="1" dirty="0">
              <a:solidFill>
                <a:srgbClr val="FF0000"/>
              </a:solidFill>
            </a:endParaRPr>
          </a:p>
        </p:txBody>
      </p:sp>
      <p:grpSp>
        <p:nvGrpSpPr>
          <p:cNvPr id="59" name="Groupe 58"/>
          <p:cNvGrpSpPr/>
          <p:nvPr/>
        </p:nvGrpSpPr>
        <p:grpSpPr>
          <a:xfrm>
            <a:off x="0" y="0"/>
            <a:ext cx="5799959" cy="325490"/>
            <a:chOff x="1" y="-10076"/>
            <a:chExt cx="7733278" cy="433986"/>
          </a:xfrm>
        </p:grpSpPr>
        <p:sp>
          <p:nvSpPr>
            <p:cNvPr id="60" name="Rectangle 59"/>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61" name="Connecteur droit 60"/>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897174" y="1694"/>
              <a:ext cx="1855867"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63" name="Connecteur droit 62"/>
            <p:cNvCxnSpPr/>
            <p:nvPr/>
          </p:nvCxnSpPr>
          <p:spPr>
            <a:xfrm flipH="1">
              <a:off x="3753040" y="-6394"/>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Résultats</a:t>
              </a:r>
            </a:p>
          </p:txBody>
        </p:sp>
        <p:cxnSp>
          <p:nvCxnSpPr>
            <p:cNvPr id="65" name="Connecteur droit 64"/>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67" name="Rectangle 66"/>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2" name="Espace réservé du numéro de diapositive 1"/>
          <p:cNvSpPr>
            <a:spLocks noGrp="1"/>
          </p:cNvSpPr>
          <p:nvPr>
            <p:ph type="sldNum" sz="quarter" idx="12"/>
          </p:nvPr>
        </p:nvSpPr>
        <p:spPr>
          <a:xfrm>
            <a:off x="6686550" y="6459015"/>
            <a:ext cx="2057400" cy="365125"/>
          </a:xfrm>
        </p:spPr>
        <p:txBody>
          <a:bodyPr/>
          <a:lstStyle/>
          <a:p>
            <a:fld id="{09C66990-5728-484B-93F8-D8B46789C5F7}" type="slidenum">
              <a:rPr lang="fr-FR" smtClean="0"/>
              <a:t>25</a:t>
            </a:fld>
            <a:endParaRPr lang="fr-FR" dirty="0"/>
          </a:p>
        </p:txBody>
      </p:sp>
      <p:sp>
        <p:nvSpPr>
          <p:cNvPr id="22" name="Rectangle à coins arrondis 21"/>
          <p:cNvSpPr/>
          <p:nvPr/>
        </p:nvSpPr>
        <p:spPr>
          <a:xfrm>
            <a:off x="1128952" y="776408"/>
            <a:ext cx="6832121" cy="516753"/>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23" name="Rectangle 22"/>
          <p:cNvSpPr/>
          <p:nvPr/>
        </p:nvSpPr>
        <p:spPr>
          <a:xfrm>
            <a:off x="918233" y="785237"/>
            <a:ext cx="7451202" cy="523220"/>
          </a:xfrm>
          <a:prstGeom prst="rect">
            <a:avLst/>
          </a:prstGeom>
        </p:spPr>
        <p:txBody>
          <a:bodyPr wrap="square">
            <a:spAutoFit/>
          </a:bodyPr>
          <a:lstStyle/>
          <a:p>
            <a:pPr indent="-171450" algn="ctr"/>
            <a:r>
              <a:rPr lang="fr-FR" sz="2800" b="1" dirty="0">
                <a:solidFill>
                  <a:srgbClr val="434343"/>
                </a:solidFill>
                <a:latin typeface="Times New Roman" panose="02020603050405020304" pitchFamily="18" charset="0"/>
              </a:rPr>
              <a:t>Orientation et pendage du plan de rupture </a:t>
            </a:r>
          </a:p>
        </p:txBody>
      </p:sp>
      <p:sp>
        <p:nvSpPr>
          <p:cNvPr id="25" name="Rectangle 24"/>
          <p:cNvSpPr/>
          <p:nvPr/>
        </p:nvSpPr>
        <p:spPr>
          <a:xfrm>
            <a:off x="5448" y="5534974"/>
            <a:ext cx="2520339" cy="415498"/>
          </a:xfrm>
          <a:prstGeom prst="rect">
            <a:avLst/>
          </a:prstGeom>
        </p:spPr>
        <p:txBody>
          <a:bodyPr wrap="square">
            <a:spAutoFit/>
          </a:bodyPr>
          <a:lstStyle/>
          <a:p>
            <a:pPr algn="ctr"/>
            <a:r>
              <a:rPr lang="fr-FR" sz="2100" b="1" i="1" dirty="0" smtClean="0"/>
              <a:t>Catalogue sismique</a:t>
            </a:r>
            <a:endParaRPr lang="fr-FR" sz="2100" b="1" i="1" dirty="0">
              <a:solidFill>
                <a:srgbClr val="FF0000"/>
              </a:solidFill>
            </a:endParaRPr>
          </a:p>
        </p:txBody>
      </p:sp>
    </p:spTree>
    <p:extLst>
      <p:ext uri="{BB962C8B-B14F-4D97-AF65-F5344CB8AC3E}">
        <p14:creationId xmlns:p14="http://schemas.microsoft.com/office/powerpoint/2010/main" val="2700468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à coins arrondis 16"/>
          <p:cNvSpPr/>
          <p:nvPr/>
        </p:nvSpPr>
        <p:spPr>
          <a:xfrm>
            <a:off x="1128952" y="776408"/>
            <a:ext cx="6832121" cy="516753"/>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grpSp>
        <p:nvGrpSpPr>
          <p:cNvPr id="22" name="Groupe 21"/>
          <p:cNvGrpSpPr/>
          <p:nvPr/>
        </p:nvGrpSpPr>
        <p:grpSpPr>
          <a:xfrm>
            <a:off x="0" y="0"/>
            <a:ext cx="5799959" cy="325490"/>
            <a:chOff x="1" y="-10076"/>
            <a:chExt cx="7733278" cy="433986"/>
          </a:xfrm>
        </p:grpSpPr>
        <p:sp>
          <p:nvSpPr>
            <p:cNvPr id="23" name="Rectangle 22"/>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24" name="Connecteur droit 23"/>
            <p:cNvCxnSpPr/>
            <p:nvPr/>
          </p:nvCxnSpPr>
          <p:spPr>
            <a:xfrm>
              <a:off x="189717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897173" y="1694"/>
              <a:ext cx="1855868"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26" name="Connecteur droit 25"/>
            <p:cNvCxnSpPr/>
            <p:nvPr/>
          </p:nvCxnSpPr>
          <p:spPr>
            <a:xfrm>
              <a:off x="3753041" y="-639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err="1">
                  <a:solidFill>
                    <a:schemeClr val="bg1"/>
                  </a:solidFill>
                </a:rPr>
                <a:t>Résultats</a:t>
              </a:r>
              <a:endParaRPr lang="en-IE" b="1" dirty="0">
                <a:solidFill>
                  <a:schemeClr val="bg1"/>
                </a:solidFill>
              </a:endParaRPr>
            </a:p>
          </p:txBody>
        </p:sp>
        <p:cxnSp>
          <p:nvCxnSpPr>
            <p:cNvPr id="28" name="Connecteur droit 27"/>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41" name="Rectangle 40"/>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46" name="Rectangle 45"/>
          <p:cNvSpPr/>
          <p:nvPr/>
        </p:nvSpPr>
        <p:spPr>
          <a:xfrm>
            <a:off x="918233" y="785237"/>
            <a:ext cx="7451202" cy="523220"/>
          </a:xfrm>
          <a:prstGeom prst="rect">
            <a:avLst/>
          </a:prstGeom>
        </p:spPr>
        <p:txBody>
          <a:bodyPr wrap="square">
            <a:spAutoFit/>
          </a:bodyPr>
          <a:lstStyle/>
          <a:p>
            <a:pPr indent="-171450" algn="ctr"/>
            <a:r>
              <a:rPr lang="fr-FR" sz="2800" b="1" dirty="0">
                <a:solidFill>
                  <a:srgbClr val="434343"/>
                </a:solidFill>
                <a:latin typeface="Times New Roman" panose="02020603050405020304" pitchFamily="18" charset="0"/>
              </a:rPr>
              <a:t>Orientation et pendage du plan de rupture </a:t>
            </a:r>
          </a:p>
        </p:txBody>
      </p:sp>
      <p:grpSp>
        <p:nvGrpSpPr>
          <p:cNvPr id="19" name="Groupe 18"/>
          <p:cNvGrpSpPr/>
          <p:nvPr/>
        </p:nvGrpSpPr>
        <p:grpSpPr>
          <a:xfrm>
            <a:off x="1422880" y="1794577"/>
            <a:ext cx="6174751" cy="4720523"/>
            <a:chOff x="2197677" y="1221020"/>
            <a:chExt cx="7647710" cy="5591260"/>
          </a:xfrm>
        </p:grpSpPr>
        <p:sp>
          <p:nvSpPr>
            <p:cNvPr id="20" name="Rectangle 19"/>
            <p:cNvSpPr/>
            <p:nvPr/>
          </p:nvSpPr>
          <p:spPr>
            <a:xfrm>
              <a:off x="2197677" y="1221020"/>
              <a:ext cx="7647710" cy="5527964"/>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pic>
          <p:nvPicPr>
            <p:cNvPr id="21" name="Image 20"/>
            <p:cNvPicPr/>
            <p:nvPr/>
          </p:nvPicPr>
          <p:blipFill rotWithShape="1">
            <a:blip r:embed="rId3">
              <a:clrChange>
                <a:clrFrom>
                  <a:srgbClr val="E6E6E6"/>
                </a:clrFrom>
                <a:clrTo>
                  <a:srgbClr val="E6E6E6">
                    <a:alpha val="0"/>
                  </a:srgbClr>
                </a:clrTo>
              </a:clrChange>
              <a:extLst>
                <a:ext uri="{28A0092B-C50C-407E-A947-70E740481C1C}">
                  <a14:useLocalDpi xmlns:a14="http://schemas.microsoft.com/office/drawing/2010/main" val="0"/>
                </a:ext>
              </a:extLst>
            </a:blip>
            <a:srcRect l="5351" t="2628" r="4414" b="6021"/>
            <a:stretch/>
          </p:blipFill>
          <p:spPr bwMode="auto">
            <a:xfrm>
              <a:off x="2197677" y="1229764"/>
              <a:ext cx="7647710" cy="5582516"/>
            </a:xfrm>
            <a:prstGeom prst="rect">
              <a:avLst/>
            </a:prstGeom>
            <a:noFill/>
            <a:ln w="57150">
              <a:solidFill>
                <a:schemeClr val="tx1"/>
              </a:solidFill>
            </a:ln>
            <a:extLst>
              <a:ext uri="{53640926-AAD7-44D8-BBD7-CCE9431645EC}">
                <a14:shadowObscured xmlns:a14="http://schemas.microsoft.com/office/drawing/2010/main"/>
              </a:ext>
            </a:extLst>
          </p:spPr>
        </p:pic>
      </p:grpSp>
      <p:sp>
        <p:nvSpPr>
          <p:cNvPr id="2" name="Espace réservé du numéro de diapositive 1"/>
          <p:cNvSpPr>
            <a:spLocks noGrp="1"/>
          </p:cNvSpPr>
          <p:nvPr>
            <p:ph type="sldNum" sz="quarter" idx="12"/>
          </p:nvPr>
        </p:nvSpPr>
        <p:spPr/>
        <p:txBody>
          <a:bodyPr/>
          <a:lstStyle/>
          <a:p>
            <a:fld id="{09C66990-5728-484B-93F8-D8B46789C5F7}" type="slidenum">
              <a:rPr lang="fr-FR" smtClean="0"/>
              <a:t>26</a:t>
            </a:fld>
            <a:endParaRPr lang="fr-FR" dirty="0"/>
          </a:p>
        </p:txBody>
      </p:sp>
    </p:spTree>
    <p:extLst>
      <p:ext uri="{BB962C8B-B14F-4D97-AF65-F5344CB8AC3E}">
        <p14:creationId xmlns:p14="http://schemas.microsoft.com/office/powerpoint/2010/main" val="2391900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237" y="1667457"/>
            <a:ext cx="8203604" cy="4461720"/>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237" y="1664422"/>
            <a:ext cx="8203604" cy="4464755"/>
          </a:xfrm>
          <a:prstGeom prst="rect">
            <a:avLst/>
          </a:prstGeom>
        </p:spPr>
      </p:pic>
      <p:sp>
        <p:nvSpPr>
          <p:cNvPr id="90" name="Rectangle à coins arrondis 89"/>
          <p:cNvSpPr/>
          <p:nvPr/>
        </p:nvSpPr>
        <p:spPr>
          <a:xfrm>
            <a:off x="2218979" y="765734"/>
            <a:ext cx="4322121" cy="438581"/>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4" name="Espace réservé du numéro de diapositive 3"/>
          <p:cNvSpPr>
            <a:spLocks noGrp="1"/>
          </p:cNvSpPr>
          <p:nvPr>
            <p:ph type="sldNum" sz="quarter" idx="12"/>
          </p:nvPr>
        </p:nvSpPr>
        <p:spPr>
          <a:xfrm>
            <a:off x="6690830" y="5639177"/>
            <a:ext cx="2057400" cy="273844"/>
          </a:xfrm>
        </p:spPr>
        <p:txBody>
          <a:bodyPr/>
          <a:lstStyle/>
          <a:p>
            <a:fld id="{314AE552-9433-40B6-9046-813E6F6BD79E}" type="slidenum">
              <a:rPr lang="fr-FR" smtClean="0">
                <a:solidFill>
                  <a:schemeClr val="bg1">
                    <a:lumMod val="65000"/>
                  </a:schemeClr>
                </a:solidFill>
              </a:rPr>
              <a:t>27</a:t>
            </a:fld>
            <a:endParaRPr lang="fr-FR" dirty="0">
              <a:solidFill>
                <a:schemeClr val="bg1">
                  <a:lumMod val="65000"/>
                </a:schemeClr>
              </a:solidFill>
            </a:endParaRPr>
          </a:p>
        </p:txBody>
      </p:sp>
      <p:sp>
        <p:nvSpPr>
          <p:cNvPr id="3" name="Rectangle 2"/>
          <p:cNvSpPr/>
          <p:nvPr/>
        </p:nvSpPr>
        <p:spPr>
          <a:xfrm>
            <a:off x="2061680" y="765733"/>
            <a:ext cx="4572000" cy="415498"/>
          </a:xfrm>
          <a:prstGeom prst="rect">
            <a:avLst/>
          </a:prstGeom>
        </p:spPr>
        <p:txBody>
          <a:bodyPr>
            <a:spAutoFit/>
          </a:bodyPr>
          <a:lstStyle/>
          <a:p>
            <a:pPr indent="-171450" algn="ctr"/>
            <a:r>
              <a:rPr lang="fr-FR" sz="2100" b="1" dirty="0">
                <a:solidFill>
                  <a:srgbClr val="434343"/>
                </a:solidFill>
                <a:latin typeface="Times New Roman" panose="02020603050405020304" pitchFamily="18" charset="0"/>
              </a:rPr>
              <a:t>Solution analytique d’</a:t>
            </a:r>
            <a:r>
              <a:rPr lang="fr-FR" sz="2100" b="1" dirty="0" err="1">
                <a:solidFill>
                  <a:srgbClr val="434343"/>
                </a:solidFill>
                <a:latin typeface="Times New Roman" panose="02020603050405020304" pitchFamily="18" charset="0"/>
              </a:rPr>
              <a:t>Okubo</a:t>
            </a:r>
            <a:r>
              <a:rPr lang="fr-FR" sz="2100" b="1" dirty="0">
                <a:solidFill>
                  <a:srgbClr val="434343"/>
                </a:solidFill>
                <a:latin typeface="Times New Roman" panose="02020603050405020304" pitchFamily="18" charset="0"/>
              </a:rPr>
              <a:t> 1992</a:t>
            </a:r>
          </a:p>
        </p:txBody>
      </p:sp>
      <p:grpSp>
        <p:nvGrpSpPr>
          <p:cNvPr id="43" name="Groupe 42"/>
          <p:cNvGrpSpPr/>
          <p:nvPr/>
        </p:nvGrpSpPr>
        <p:grpSpPr>
          <a:xfrm>
            <a:off x="-219549" y="-27523"/>
            <a:ext cx="5799959" cy="325490"/>
            <a:chOff x="1" y="-10076"/>
            <a:chExt cx="7733278" cy="433986"/>
          </a:xfrm>
        </p:grpSpPr>
        <p:sp>
          <p:nvSpPr>
            <p:cNvPr id="44" name="Rectangle 43"/>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45" name="Connecteur droit 44"/>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897174" y="1694"/>
              <a:ext cx="1855867"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47" name="Connecteur droit 46"/>
            <p:cNvCxnSpPr/>
            <p:nvPr/>
          </p:nvCxnSpPr>
          <p:spPr>
            <a:xfrm flipH="1">
              <a:off x="3753040" y="-6394"/>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Résultats</a:t>
              </a:r>
            </a:p>
          </p:txBody>
        </p:sp>
        <p:cxnSp>
          <p:nvCxnSpPr>
            <p:cNvPr id="49" name="Connecteur droit 48"/>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51" name="Rectangle 50"/>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cxnSp>
        <p:nvCxnSpPr>
          <p:cNvPr id="5" name="Connecteur droit 4"/>
          <p:cNvCxnSpPr/>
          <p:nvPr/>
        </p:nvCxnSpPr>
        <p:spPr>
          <a:xfrm>
            <a:off x="5442330" y="2777035"/>
            <a:ext cx="14108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7173169" y="2777035"/>
            <a:ext cx="7856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a:off x="4098703" y="2745099"/>
            <a:ext cx="9062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6086754" y="4367022"/>
            <a:ext cx="1384310" cy="1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V="1">
            <a:off x="4824889" y="4760595"/>
            <a:ext cx="698383" cy="70294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5507288" y="4767557"/>
            <a:ext cx="1560739" cy="1621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V="1">
            <a:off x="6407944" y="4923109"/>
            <a:ext cx="660083" cy="71606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4824889" y="5463540"/>
            <a:ext cx="1600200" cy="17563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Imag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6401" y="5251517"/>
            <a:ext cx="545957" cy="198311"/>
          </a:xfrm>
          <a:prstGeom prst="rect">
            <a:avLst/>
          </a:prstGeom>
        </p:spPr>
      </p:pic>
      <p:pic>
        <p:nvPicPr>
          <p:cNvPr id="27" name="Imag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4386" y="4885108"/>
            <a:ext cx="352049" cy="371921"/>
          </a:xfrm>
          <a:prstGeom prst="rect">
            <a:avLst/>
          </a:prstGeom>
        </p:spPr>
      </p:pic>
    </p:spTree>
    <p:extLst>
      <p:ext uri="{BB962C8B-B14F-4D97-AF65-F5344CB8AC3E}">
        <p14:creationId xmlns:p14="http://schemas.microsoft.com/office/powerpoint/2010/main" val="4025062491"/>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à coins arrondis 4"/>
          <p:cNvSpPr/>
          <p:nvPr/>
        </p:nvSpPr>
        <p:spPr>
          <a:xfrm>
            <a:off x="767662" y="678484"/>
            <a:ext cx="7554701" cy="585881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4" name="Espace réservé du numéro de diapositive 3"/>
          <p:cNvSpPr>
            <a:spLocks noGrp="1"/>
          </p:cNvSpPr>
          <p:nvPr>
            <p:ph type="sldNum" sz="quarter" idx="12"/>
          </p:nvPr>
        </p:nvSpPr>
        <p:spPr>
          <a:xfrm>
            <a:off x="6492369" y="6016593"/>
            <a:ext cx="2057400" cy="273844"/>
          </a:xfrm>
        </p:spPr>
        <p:txBody>
          <a:bodyPr/>
          <a:lstStyle/>
          <a:p>
            <a:fld id="{314AE552-9433-40B6-9046-813E6F6BD79E}" type="slidenum">
              <a:rPr lang="fr-FR" smtClean="0">
                <a:solidFill>
                  <a:schemeClr val="bg1">
                    <a:lumMod val="65000"/>
                  </a:schemeClr>
                </a:solidFill>
              </a:rPr>
              <a:t>28</a:t>
            </a:fld>
            <a:endParaRPr lang="fr-FR" dirty="0">
              <a:solidFill>
                <a:schemeClr val="bg1">
                  <a:lumMod val="65000"/>
                </a:schemeClr>
              </a:solidFill>
            </a:endParaRPr>
          </a:p>
        </p:txBody>
      </p:sp>
      <p:grpSp>
        <p:nvGrpSpPr>
          <p:cNvPr id="28" name="Groupe 27"/>
          <p:cNvGrpSpPr/>
          <p:nvPr/>
        </p:nvGrpSpPr>
        <p:grpSpPr>
          <a:xfrm>
            <a:off x="14919" y="7869"/>
            <a:ext cx="5799959" cy="325490"/>
            <a:chOff x="1" y="-10076"/>
            <a:chExt cx="7733278" cy="433986"/>
          </a:xfrm>
        </p:grpSpPr>
        <p:sp>
          <p:nvSpPr>
            <p:cNvPr id="30" name="Rectangle 29"/>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32" name="Connecteur droit 31"/>
            <p:cNvCxnSpPr/>
            <p:nvPr/>
          </p:nvCxnSpPr>
          <p:spPr>
            <a:xfrm>
              <a:off x="189717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897173" y="1694"/>
              <a:ext cx="1855868"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40" name="Connecteur droit 39"/>
            <p:cNvCxnSpPr/>
            <p:nvPr/>
          </p:nvCxnSpPr>
          <p:spPr>
            <a:xfrm>
              <a:off x="3753041" y="-639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err="1">
                  <a:solidFill>
                    <a:schemeClr val="bg1"/>
                  </a:solidFill>
                </a:rPr>
                <a:t>Résultats</a:t>
              </a:r>
              <a:endParaRPr lang="en-IE" b="1" dirty="0">
                <a:solidFill>
                  <a:schemeClr val="bg1"/>
                </a:solidFill>
              </a:endParaRPr>
            </a:p>
          </p:txBody>
        </p:sp>
        <p:cxnSp>
          <p:nvCxnSpPr>
            <p:cNvPr id="48" name="Connecteur droit 47"/>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50" name="Rectangle 49"/>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5610" y="1007633"/>
            <a:ext cx="6105441" cy="5477298"/>
          </a:xfrm>
          <a:prstGeom prst="rect">
            <a:avLst/>
          </a:prstGeom>
        </p:spPr>
      </p:pic>
      <p:sp>
        <p:nvSpPr>
          <p:cNvPr id="9" name="Ellipse 8"/>
          <p:cNvSpPr/>
          <p:nvPr/>
        </p:nvSpPr>
        <p:spPr>
          <a:xfrm>
            <a:off x="3689301" y="770056"/>
            <a:ext cx="1691729" cy="16917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2" name="Ellipse 21"/>
          <p:cNvSpPr/>
          <p:nvPr/>
        </p:nvSpPr>
        <p:spPr>
          <a:xfrm>
            <a:off x="6470094" y="2688699"/>
            <a:ext cx="1042875" cy="10428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997" y="5252377"/>
            <a:ext cx="2664302" cy="940699"/>
          </a:xfrm>
          <a:prstGeom prst="rect">
            <a:avLst/>
          </a:prstGeom>
        </p:spPr>
      </p:pic>
      <p:sp>
        <p:nvSpPr>
          <p:cNvPr id="24" name="Ellipse 23"/>
          <p:cNvSpPr/>
          <p:nvPr/>
        </p:nvSpPr>
        <p:spPr>
          <a:xfrm>
            <a:off x="1348931" y="1708716"/>
            <a:ext cx="1691729" cy="16917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5" name="Ellipse 24"/>
          <p:cNvSpPr/>
          <p:nvPr/>
        </p:nvSpPr>
        <p:spPr>
          <a:xfrm>
            <a:off x="1448025" y="3943589"/>
            <a:ext cx="1788458" cy="178845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2" name="Rectangle 11"/>
          <p:cNvSpPr/>
          <p:nvPr/>
        </p:nvSpPr>
        <p:spPr>
          <a:xfrm>
            <a:off x="2720233" y="5785199"/>
            <a:ext cx="1705894" cy="6386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7" name="Rectangle 26"/>
          <p:cNvSpPr/>
          <p:nvPr/>
        </p:nvSpPr>
        <p:spPr>
          <a:xfrm>
            <a:off x="6373619" y="4453738"/>
            <a:ext cx="1134064" cy="45889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9" name="Rectangle 28"/>
          <p:cNvSpPr/>
          <p:nvPr/>
        </p:nvSpPr>
        <p:spPr>
          <a:xfrm>
            <a:off x="1385272" y="3569718"/>
            <a:ext cx="1271630" cy="2763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31" name="Rectangle 30"/>
          <p:cNvSpPr/>
          <p:nvPr/>
        </p:nvSpPr>
        <p:spPr>
          <a:xfrm>
            <a:off x="5532884" y="1784845"/>
            <a:ext cx="1610919" cy="4725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33" name="Rectangle 32"/>
          <p:cNvSpPr/>
          <p:nvPr/>
        </p:nvSpPr>
        <p:spPr>
          <a:xfrm>
            <a:off x="6401306" y="3790671"/>
            <a:ext cx="1347832" cy="38817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1420" y="212540"/>
            <a:ext cx="3001136" cy="2721961"/>
          </a:xfrm>
          <a:prstGeom prst="rect">
            <a:avLst/>
          </a:prstGeom>
        </p:spPr>
      </p:pic>
      <p:sp>
        <p:nvSpPr>
          <p:cNvPr id="15" name="ZoneTexte 14"/>
          <p:cNvSpPr txBox="1"/>
          <p:nvPr/>
        </p:nvSpPr>
        <p:spPr>
          <a:xfrm>
            <a:off x="5532884" y="1746648"/>
            <a:ext cx="1675384" cy="523220"/>
          </a:xfrm>
          <a:prstGeom prst="rect">
            <a:avLst/>
          </a:prstGeom>
          <a:noFill/>
        </p:spPr>
        <p:txBody>
          <a:bodyPr wrap="square" rtlCol="0">
            <a:spAutoFit/>
          </a:bodyPr>
          <a:lstStyle/>
          <a:p>
            <a:r>
              <a:rPr lang="en-IE" sz="1400" b="1" dirty="0" err="1"/>
              <a:t>Détermination</a:t>
            </a:r>
            <a:r>
              <a:rPr lang="en-IE" sz="1400" b="1" dirty="0"/>
              <a:t> du </a:t>
            </a:r>
            <a:r>
              <a:rPr lang="en-IE" sz="1400" b="1" dirty="0" err="1"/>
              <a:t>mécanisme</a:t>
            </a:r>
            <a:r>
              <a:rPr lang="en-IE" sz="1400" b="1" dirty="0"/>
              <a:t> au foyer</a:t>
            </a:r>
          </a:p>
        </p:txBody>
      </p:sp>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t="77889"/>
          <a:stretch/>
        </p:blipFill>
        <p:spPr>
          <a:xfrm>
            <a:off x="6431832" y="3822369"/>
            <a:ext cx="1268773" cy="327407"/>
          </a:xfrm>
          <a:prstGeom prst="rect">
            <a:avLst/>
          </a:prstGeom>
        </p:spPr>
      </p:pic>
      <p:sp>
        <p:nvSpPr>
          <p:cNvPr id="17" name="ZoneTexte 16"/>
          <p:cNvSpPr txBox="1"/>
          <p:nvPr/>
        </p:nvSpPr>
        <p:spPr>
          <a:xfrm>
            <a:off x="4891815" y="2654825"/>
            <a:ext cx="1153729" cy="646331"/>
          </a:xfrm>
          <a:prstGeom prst="rect">
            <a:avLst/>
          </a:prstGeom>
          <a:noFill/>
        </p:spPr>
        <p:txBody>
          <a:bodyPr wrap="square" rtlCol="0">
            <a:spAutoFit/>
          </a:bodyPr>
          <a:lstStyle/>
          <a:p>
            <a:pPr algn="ctr"/>
            <a:r>
              <a:rPr lang="en-IE" i="1" dirty="0" err="1"/>
              <a:t>Données</a:t>
            </a:r>
            <a:r>
              <a:rPr lang="en-IE" i="1" dirty="0"/>
              <a:t> </a:t>
            </a:r>
          </a:p>
          <a:p>
            <a:pPr algn="ctr"/>
            <a:r>
              <a:rPr lang="en-IE" i="1" dirty="0" err="1"/>
              <a:t>sismiques</a:t>
            </a:r>
            <a:endParaRPr lang="en-IE" i="1" dirty="0"/>
          </a:p>
        </p:txBody>
      </p:sp>
      <p:pic>
        <p:nvPicPr>
          <p:cNvPr id="35" name="Image 34"/>
          <p:cNvPicPr>
            <a:picLocks noChangeAspect="1"/>
          </p:cNvPicPr>
          <p:nvPr/>
        </p:nvPicPr>
        <p:blipFill rotWithShape="1">
          <a:blip r:embed="rId6" cstate="print">
            <a:extLst>
              <a:ext uri="{28A0092B-C50C-407E-A947-70E740481C1C}">
                <a14:useLocalDpi xmlns:a14="http://schemas.microsoft.com/office/drawing/2010/main" val="0"/>
              </a:ext>
            </a:extLst>
          </a:blip>
          <a:srcRect b="21291"/>
          <a:stretch/>
        </p:blipFill>
        <p:spPr>
          <a:xfrm>
            <a:off x="6454861" y="2675860"/>
            <a:ext cx="1199637" cy="1101972"/>
          </a:xfrm>
          <a:prstGeom prst="rect">
            <a:avLst/>
          </a:prstGeom>
        </p:spPr>
      </p:pic>
      <p:sp>
        <p:nvSpPr>
          <p:cNvPr id="36" name="ZoneTexte 35"/>
          <p:cNvSpPr txBox="1"/>
          <p:nvPr/>
        </p:nvSpPr>
        <p:spPr>
          <a:xfrm>
            <a:off x="6244396" y="4407671"/>
            <a:ext cx="1376655" cy="523220"/>
          </a:xfrm>
          <a:prstGeom prst="rect">
            <a:avLst/>
          </a:prstGeom>
          <a:noFill/>
        </p:spPr>
        <p:txBody>
          <a:bodyPr wrap="square" rtlCol="0">
            <a:spAutoFit/>
          </a:bodyPr>
          <a:lstStyle/>
          <a:p>
            <a:pPr algn="ctr"/>
            <a:r>
              <a:rPr lang="en-IE" sz="1400" b="1" dirty="0" err="1"/>
              <a:t>Modèle</a:t>
            </a:r>
            <a:r>
              <a:rPr lang="en-IE" sz="1400" b="1" dirty="0"/>
              <a:t> </a:t>
            </a:r>
            <a:r>
              <a:rPr lang="en-IE" sz="1400" b="1" dirty="0" err="1"/>
              <a:t>ou</a:t>
            </a:r>
            <a:r>
              <a:rPr lang="en-IE" sz="1400" b="1" dirty="0"/>
              <a:t> </a:t>
            </a:r>
          </a:p>
          <a:p>
            <a:pPr algn="ctr"/>
            <a:r>
              <a:rPr lang="en-IE" sz="1400" b="1" dirty="0" err="1"/>
              <a:t>lois</a:t>
            </a:r>
            <a:r>
              <a:rPr lang="en-IE" sz="1400" b="1" dirty="0"/>
              <a:t> </a:t>
            </a:r>
            <a:r>
              <a:rPr lang="en-IE" sz="1400" b="1" dirty="0" err="1"/>
              <a:t>d’échelles</a:t>
            </a:r>
            <a:endParaRPr lang="en-IE" sz="1400" b="1" dirty="0"/>
          </a:p>
        </p:txBody>
      </p:sp>
      <p:pic>
        <p:nvPicPr>
          <p:cNvPr id="18" name="Imag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64797" y="5251334"/>
            <a:ext cx="2664301" cy="1107598"/>
          </a:xfrm>
          <a:prstGeom prst="rect">
            <a:avLst/>
          </a:prstGeom>
        </p:spPr>
      </p:pic>
      <p:sp>
        <p:nvSpPr>
          <p:cNvPr id="38" name="ZoneTexte 37"/>
          <p:cNvSpPr txBox="1"/>
          <p:nvPr/>
        </p:nvSpPr>
        <p:spPr>
          <a:xfrm>
            <a:off x="4754946" y="4266823"/>
            <a:ext cx="1433387" cy="646331"/>
          </a:xfrm>
          <a:prstGeom prst="rect">
            <a:avLst/>
          </a:prstGeom>
          <a:noFill/>
        </p:spPr>
        <p:txBody>
          <a:bodyPr wrap="square" rtlCol="0">
            <a:spAutoFit/>
          </a:bodyPr>
          <a:lstStyle/>
          <a:p>
            <a:pPr algn="ctr"/>
            <a:r>
              <a:rPr lang="en-IE" i="1" dirty="0" err="1"/>
              <a:t>Modèle</a:t>
            </a:r>
            <a:r>
              <a:rPr lang="en-IE" i="1" dirty="0"/>
              <a:t> </a:t>
            </a:r>
          </a:p>
          <a:p>
            <a:pPr algn="ctr"/>
            <a:r>
              <a:rPr lang="en-IE" i="1" dirty="0" err="1"/>
              <a:t>géométrique</a:t>
            </a:r>
            <a:endParaRPr lang="en-IE" i="1" dirty="0"/>
          </a:p>
        </p:txBody>
      </p:sp>
      <p:sp>
        <p:nvSpPr>
          <p:cNvPr id="41" name="ZoneTexte 40"/>
          <p:cNvSpPr txBox="1"/>
          <p:nvPr/>
        </p:nvSpPr>
        <p:spPr>
          <a:xfrm>
            <a:off x="3169521" y="4277951"/>
            <a:ext cx="1433387" cy="646331"/>
          </a:xfrm>
          <a:prstGeom prst="rect">
            <a:avLst/>
          </a:prstGeom>
          <a:noFill/>
        </p:spPr>
        <p:txBody>
          <a:bodyPr wrap="square" rtlCol="0">
            <a:spAutoFit/>
          </a:bodyPr>
          <a:lstStyle/>
          <a:p>
            <a:pPr algn="ctr"/>
            <a:r>
              <a:rPr lang="en-IE" i="1" dirty="0" err="1"/>
              <a:t>Modèle</a:t>
            </a:r>
            <a:r>
              <a:rPr lang="en-IE" i="1" dirty="0"/>
              <a:t> </a:t>
            </a:r>
          </a:p>
          <a:p>
            <a:pPr algn="ctr"/>
            <a:r>
              <a:rPr lang="en-IE" i="1" dirty="0"/>
              <a:t>co-</a:t>
            </a:r>
            <a:r>
              <a:rPr lang="en-IE" i="1" dirty="0" err="1"/>
              <a:t>sismique</a:t>
            </a:r>
            <a:endParaRPr lang="en-IE" i="1" dirty="0"/>
          </a:p>
        </p:txBody>
      </p:sp>
      <p:sp>
        <p:nvSpPr>
          <p:cNvPr id="42" name="ZoneTexte 41"/>
          <p:cNvSpPr txBox="1"/>
          <p:nvPr/>
        </p:nvSpPr>
        <p:spPr>
          <a:xfrm>
            <a:off x="2640918" y="5751074"/>
            <a:ext cx="1864524" cy="738664"/>
          </a:xfrm>
          <a:prstGeom prst="rect">
            <a:avLst/>
          </a:prstGeom>
          <a:noFill/>
        </p:spPr>
        <p:txBody>
          <a:bodyPr wrap="square" rtlCol="0">
            <a:spAutoFit/>
          </a:bodyPr>
          <a:lstStyle/>
          <a:p>
            <a:pPr algn="ctr"/>
            <a:r>
              <a:rPr lang="en-IE" sz="1400" b="1" dirty="0" err="1"/>
              <a:t>Modèle</a:t>
            </a:r>
            <a:r>
              <a:rPr lang="en-IE" sz="1400" b="1" dirty="0"/>
              <a:t> – Okubo 1992</a:t>
            </a:r>
          </a:p>
          <a:p>
            <a:pPr algn="ctr"/>
            <a:r>
              <a:rPr lang="en-IE" sz="1400" b="1" dirty="0" err="1"/>
              <a:t>Filtrage</a:t>
            </a:r>
            <a:r>
              <a:rPr lang="en-IE" sz="1400" b="1" dirty="0"/>
              <a:t> </a:t>
            </a:r>
            <a:r>
              <a:rPr lang="en-IE" sz="1400" b="1" dirty="0" err="1"/>
              <a:t>dans</a:t>
            </a:r>
            <a:r>
              <a:rPr lang="en-IE" sz="1400" b="1" dirty="0"/>
              <a:t> un signal </a:t>
            </a:r>
            <a:r>
              <a:rPr lang="en-IE" sz="1400" b="1" dirty="0" err="1"/>
              <a:t>équivalent</a:t>
            </a:r>
            <a:r>
              <a:rPr lang="en-IE" sz="1400" b="1" dirty="0"/>
              <a:t> GRACE</a:t>
            </a:r>
          </a:p>
        </p:txBody>
      </p:sp>
      <p:sp>
        <p:nvSpPr>
          <p:cNvPr id="43" name="ZoneTexte 42"/>
          <p:cNvSpPr txBox="1"/>
          <p:nvPr/>
        </p:nvSpPr>
        <p:spPr>
          <a:xfrm>
            <a:off x="1107837" y="3537190"/>
            <a:ext cx="1864524" cy="307777"/>
          </a:xfrm>
          <a:prstGeom prst="rect">
            <a:avLst/>
          </a:prstGeom>
          <a:noFill/>
        </p:spPr>
        <p:txBody>
          <a:bodyPr wrap="square" rtlCol="0">
            <a:spAutoFit/>
          </a:bodyPr>
          <a:lstStyle/>
          <a:p>
            <a:pPr algn="ctr"/>
            <a:r>
              <a:rPr lang="en-IE" sz="1400" b="1" dirty="0" err="1"/>
              <a:t>Comparaison</a:t>
            </a:r>
            <a:endParaRPr lang="en-IE" sz="1400" b="1" dirty="0"/>
          </a:p>
        </p:txBody>
      </p:sp>
      <p:pic>
        <p:nvPicPr>
          <p:cNvPr id="19" name="Image 18"/>
          <p:cNvPicPr>
            <a:picLocks noChangeAspect="1"/>
          </p:cNvPicPr>
          <p:nvPr/>
        </p:nvPicPr>
        <p:blipFill rotWithShape="1">
          <a:blip r:embed="rId8" cstate="print">
            <a:extLst>
              <a:ext uri="{28A0092B-C50C-407E-A947-70E740481C1C}">
                <a14:useLocalDpi xmlns:a14="http://schemas.microsoft.com/office/drawing/2010/main" val="0"/>
              </a:ext>
            </a:extLst>
          </a:blip>
          <a:srcRect l="32088" t="13577" r="32597" b="19813"/>
          <a:stretch/>
        </p:blipFill>
        <p:spPr>
          <a:xfrm>
            <a:off x="1363572" y="3896701"/>
            <a:ext cx="1996441" cy="1920240"/>
          </a:xfrm>
          <a:prstGeom prst="rect">
            <a:avLst/>
          </a:prstGeom>
        </p:spPr>
      </p:pic>
      <p:sp>
        <p:nvSpPr>
          <p:cNvPr id="44" name="ZoneTexte 43"/>
          <p:cNvSpPr txBox="1"/>
          <p:nvPr/>
        </p:nvSpPr>
        <p:spPr>
          <a:xfrm>
            <a:off x="2837198" y="3098875"/>
            <a:ext cx="1153729" cy="646331"/>
          </a:xfrm>
          <a:prstGeom prst="rect">
            <a:avLst/>
          </a:prstGeom>
          <a:noFill/>
        </p:spPr>
        <p:txBody>
          <a:bodyPr wrap="square" rtlCol="0">
            <a:spAutoFit/>
          </a:bodyPr>
          <a:lstStyle/>
          <a:p>
            <a:pPr algn="ctr"/>
            <a:r>
              <a:rPr lang="en-IE" i="1" dirty="0" err="1"/>
              <a:t>Données</a:t>
            </a:r>
            <a:r>
              <a:rPr lang="en-IE" i="1" dirty="0"/>
              <a:t> </a:t>
            </a:r>
          </a:p>
          <a:p>
            <a:pPr algn="ctr"/>
            <a:r>
              <a:rPr lang="en-IE" i="1" dirty="0"/>
              <a:t>GRACE</a:t>
            </a:r>
          </a:p>
        </p:txBody>
      </p:sp>
      <p:pic>
        <p:nvPicPr>
          <p:cNvPr id="20" name="Image 19"/>
          <p:cNvPicPr>
            <a:picLocks noChangeAspect="1"/>
          </p:cNvPicPr>
          <p:nvPr/>
        </p:nvPicPr>
        <p:blipFill rotWithShape="1">
          <a:blip r:embed="rId9" cstate="print">
            <a:extLst>
              <a:ext uri="{28A0092B-C50C-407E-A947-70E740481C1C}">
                <a14:useLocalDpi xmlns:a14="http://schemas.microsoft.com/office/drawing/2010/main" val="0"/>
              </a:ext>
            </a:extLst>
          </a:blip>
          <a:srcRect l="40424" t="17332" r="36546" b="28804"/>
          <a:stretch/>
        </p:blipFill>
        <p:spPr>
          <a:xfrm>
            <a:off x="989408" y="876704"/>
            <a:ext cx="2306226" cy="2761402"/>
          </a:xfrm>
          <a:prstGeom prst="rect">
            <a:avLst/>
          </a:prstGeom>
        </p:spPr>
      </p:pic>
    </p:spTree>
    <p:extLst>
      <p:ext uri="{BB962C8B-B14F-4D97-AF65-F5344CB8AC3E}">
        <p14:creationId xmlns:p14="http://schemas.microsoft.com/office/powerpoint/2010/main" val="3551353842"/>
      </p:ext>
    </p:extLst>
  </p:cSld>
  <p:clrMapOvr>
    <a:masterClrMapping/>
  </p:clrMapOvr>
  <mc:AlternateContent xmlns:mc="http://schemas.openxmlformats.org/markup-compatibility/2006">
    <mc:Choice xmlns:p14="http://schemas.microsoft.com/office/powerpoint/2010/main" Requires="p14">
      <p:transition spd="slow" p14:dur="2000" advTm="24525"/>
    </mc:Choice>
    <mc:Fallback>
      <p:transition spd="slow" advTm="245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36" grpId="0"/>
      <p:bldP spid="38" grpId="0"/>
      <p:bldP spid="41" grpId="0"/>
      <p:bldP spid="42" grpId="0"/>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t="37941"/>
          <a:stretch/>
        </p:blipFill>
        <p:spPr>
          <a:xfrm>
            <a:off x="5542348" y="2892837"/>
            <a:ext cx="3378505" cy="2592831"/>
          </a:xfrm>
          <a:prstGeom prst="rect">
            <a:avLst/>
          </a:prstGeom>
        </p:spPr>
      </p:pic>
      <p:sp>
        <p:nvSpPr>
          <p:cNvPr id="28" name="ZoneTexte 27"/>
          <p:cNvSpPr txBox="1"/>
          <p:nvPr/>
        </p:nvSpPr>
        <p:spPr>
          <a:xfrm>
            <a:off x="5542348" y="3051115"/>
            <a:ext cx="3250637" cy="2800767"/>
          </a:xfrm>
          <a:prstGeom prst="rect">
            <a:avLst/>
          </a:prstGeom>
          <a:noFill/>
        </p:spPr>
        <p:txBody>
          <a:bodyPr wrap="square" rtlCol="0">
            <a:spAutoFit/>
          </a:bodyPr>
          <a:lstStyle/>
          <a:p>
            <a:pPr algn="just">
              <a:lnSpc>
                <a:spcPct val="200000"/>
              </a:lnSpc>
            </a:pPr>
            <a:r>
              <a:rPr lang="en-IE" sz="1600" b="1" dirty="0">
                <a:sym typeface="Wingdings" panose="05000000000000000000" pitchFamily="2" charset="2"/>
              </a:rPr>
              <a:t>La </a:t>
            </a:r>
            <a:r>
              <a:rPr lang="en-IE" sz="1600" b="1" dirty="0" err="1">
                <a:sym typeface="Wingdings" panose="05000000000000000000" pitchFamily="2" charset="2"/>
              </a:rPr>
              <a:t>plupart</a:t>
            </a:r>
            <a:r>
              <a:rPr lang="en-IE" sz="1600" b="1" dirty="0">
                <a:sym typeface="Wingdings" panose="05000000000000000000" pitchFamily="2" charset="2"/>
              </a:rPr>
              <a:t> des </a:t>
            </a:r>
            <a:r>
              <a:rPr lang="en-IE" sz="1600" b="1" dirty="0" err="1">
                <a:sym typeface="Wingdings" panose="05000000000000000000" pitchFamily="2" charset="2"/>
              </a:rPr>
              <a:t>études</a:t>
            </a:r>
            <a:r>
              <a:rPr lang="en-IE" sz="1600" b="1" dirty="0">
                <a:sym typeface="Wingdings" panose="05000000000000000000" pitchFamily="2" charset="2"/>
              </a:rPr>
              <a:t> sur les variations du champ de </a:t>
            </a:r>
            <a:r>
              <a:rPr lang="en-IE" sz="1600" b="1" dirty="0" err="1">
                <a:sym typeface="Wingdings" panose="05000000000000000000" pitchFamily="2" charset="2"/>
              </a:rPr>
              <a:t>gravité</a:t>
            </a:r>
            <a:r>
              <a:rPr lang="en-IE" sz="1600" b="1" dirty="0">
                <a:sym typeface="Wingdings" panose="05000000000000000000" pitchFamily="2" charset="2"/>
              </a:rPr>
              <a:t> dues aux </a:t>
            </a:r>
            <a:r>
              <a:rPr lang="en-IE" sz="1600" b="1" dirty="0" err="1">
                <a:sym typeface="Wingdings" panose="05000000000000000000" pitchFamily="2" charset="2"/>
              </a:rPr>
              <a:t>séismes</a:t>
            </a:r>
            <a:r>
              <a:rPr lang="en-IE" sz="1600" b="1" dirty="0">
                <a:sym typeface="Wingdings" panose="05000000000000000000" pitchFamily="2" charset="2"/>
              </a:rPr>
              <a:t> </a:t>
            </a:r>
            <a:r>
              <a:rPr lang="en-IE" sz="1600" b="1" dirty="0" err="1">
                <a:sym typeface="Wingdings" panose="05000000000000000000" pitchFamily="2" charset="2"/>
              </a:rPr>
              <a:t>sont</a:t>
            </a:r>
            <a:r>
              <a:rPr lang="en-IE" sz="1600" b="1" dirty="0">
                <a:sym typeface="Wingdings" panose="05000000000000000000" pitchFamily="2" charset="2"/>
              </a:rPr>
              <a:t> </a:t>
            </a:r>
            <a:r>
              <a:rPr lang="en-IE" sz="1600" b="1" dirty="0" err="1">
                <a:sym typeface="Wingdings" panose="05000000000000000000" pitchFamily="2" charset="2"/>
              </a:rPr>
              <a:t>effectuées</a:t>
            </a:r>
            <a:r>
              <a:rPr lang="en-IE" sz="1600" b="1" dirty="0">
                <a:sym typeface="Wingdings" panose="05000000000000000000" pitchFamily="2" charset="2"/>
              </a:rPr>
              <a:t> sur un </a:t>
            </a:r>
            <a:r>
              <a:rPr lang="en-IE" sz="1600" b="1" dirty="0" err="1">
                <a:sym typeface="Wingdings" panose="05000000000000000000" pitchFamily="2" charset="2"/>
              </a:rPr>
              <a:t>séisme</a:t>
            </a:r>
            <a:r>
              <a:rPr lang="en-IE" sz="1600" b="1" dirty="0">
                <a:sym typeface="Wingdings" panose="05000000000000000000" pitchFamily="2" charset="2"/>
              </a:rPr>
              <a:t> à la </a:t>
            </a:r>
            <a:r>
              <a:rPr lang="en-IE" sz="1600" b="1" dirty="0" err="1">
                <a:sym typeface="Wingdings" panose="05000000000000000000" pitchFamily="2" charset="2"/>
              </a:rPr>
              <a:t>fois</a:t>
            </a:r>
            <a:r>
              <a:rPr lang="en-IE" sz="1600" b="1" dirty="0">
                <a:sym typeface="Wingdings" panose="05000000000000000000" pitchFamily="2" charset="2"/>
              </a:rPr>
              <a:t>, de magnitude </a:t>
            </a:r>
            <a:r>
              <a:rPr lang="fr-FR" sz="1600" b="1" dirty="0">
                <a:sym typeface="Wingdings" panose="05000000000000000000" pitchFamily="2" charset="2"/>
              </a:rPr>
              <a:t>supérieure</a:t>
            </a:r>
            <a:r>
              <a:rPr lang="en-IE" sz="1600" b="1" dirty="0">
                <a:sym typeface="Wingdings" panose="05000000000000000000" pitchFamily="2" charset="2"/>
              </a:rPr>
              <a:t> à 8,5. </a:t>
            </a:r>
            <a:endParaRPr lang="en-IE" sz="1600" b="1" dirty="0"/>
          </a:p>
          <a:p>
            <a:pPr algn="just"/>
            <a:endParaRPr lang="fr-FR" sz="1600" b="1" dirty="0">
              <a:solidFill>
                <a:schemeClr val="bg1"/>
              </a:solidFill>
            </a:endParaRPr>
          </a:p>
        </p:txBody>
      </p:sp>
      <p:grpSp>
        <p:nvGrpSpPr>
          <p:cNvPr id="18" name="Groupe 17"/>
          <p:cNvGrpSpPr/>
          <p:nvPr/>
        </p:nvGrpSpPr>
        <p:grpSpPr>
          <a:xfrm>
            <a:off x="0" y="0"/>
            <a:ext cx="5799959" cy="324491"/>
            <a:chOff x="1" y="-8744"/>
            <a:chExt cx="7733278" cy="432654"/>
          </a:xfrm>
        </p:grpSpPr>
        <p:sp>
          <p:nvSpPr>
            <p:cNvPr id="19" name="Rectangle 18"/>
            <p:cNvSpPr/>
            <p:nvPr/>
          </p:nvSpPr>
          <p:spPr>
            <a:xfrm>
              <a:off x="1" y="0"/>
              <a:ext cx="1897173" cy="42391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Intro</a:t>
              </a:r>
            </a:p>
          </p:txBody>
        </p:sp>
        <p:cxnSp>
          <p:nvCxnSpPr>
            <p:cNvPr id="20" name="Connecteur droit 19"/>
            <p:cNvCxnSpPr/>
            <p:nvPr/>
          </p:nvCxnSpPr>
          <p:spPr>
            <a:xfrm>
              <a:off x="189717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897173" y="1694"/>
              <a:ext cx="1855868" cy="4134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Méthode</a:t>
              </a:r>
            </a:p>
          </p:txBody>
        </p:sp>
        <p:cxnSp>
          <p:nvCxnSpPr>
            <p:cNvPr id="24" name="Connecteur droit 23"/>
            <p:cNvCxnSpPr/>
            <p:nvPr/>
          </p:nvCxnSpPr>
          <p:spPr>
            <a:xfrm>
              <a:off x="3753041" y="-639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err="1">
                  <a:solidFill>
                    <a:schemeClr val="bg1"/>
                  </a:solidFill>
                </a:rPr>
                <a:t>Résultats</a:t>
              </a:r>
              <a:endParaRPr lang="en-IE" b="1" dirty="0">
                <a:solidFill>
                  <a:schemeClr val="bg1"/>
                </a:solidFill>
              </a:endParaRPr>
            </a:p>
          </p:txBody>
        </p:sp>
        <p:cxnSp>
          <p:nvCxnSpPr>
            <p:cNvPr id="26" name="Connecteur droit 25"/>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grpSp>
      <p:sp>
        <p:nvSpPr>
          <p:cNvPr id="29" name="Rectangle 28"/>
          <p:cNvSpPr/>
          <p:nvPr/>
        </p:nvSpPr>
        <p:spPr>
          <a:xfrm>
            <a:off x="4110132" y="-999"/>
            <a:ext cx="1343627" cy="31010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93" y="1158231"/>
            <a:ext cx="8816925" cy="1170932"/>
          </a:xfrm>
          <a:prstGeom prst="rect">
            <a:avLst/>
          </a:prstGeom>
        </p:spPr>
      </p:pic>
      <p:sp>
        <p:nvSpPr>
          <p:cNvPr id="4" name="Espace réservé du numéro de diapositive 3"/>
          <p:cNvSpPr>
            <a:spLocks noGrp="1"/>
          </p:cNvSpPr>
          <p:nvPr>
            <p:ph type="sldNum" sz="quarter" idx="12"/>
          </p:nvPr>
        </p:nvSpPr>
        <p:spPr>
          <a:xfrm>
            <a:off x="6619418" y="6207821"/>
            <a:ext cx="2057400" cy="273844"/>
          </a:xfrm>
        </p:spPr>
        <p:txBody>
          <a:bodyPr/>
          <a:lstStyle/>
          <a:p>
            <a:fld id="{314AE552-9433-40B6-9046-813E6F6BD79E}" type="slidenum">
              <a:rPr lang="fr-FR" smtClean="0">
                <a:solidFill>
                  <a:schemeClr val="bg1">
                    <a:lumMod val="65000"/>
                  </a:schemeClr>
                </a:solidFill>
              </a:rPr>
              <a:t>3</a:t>
            </a:fld>
            <a:endParaRPr lang="fr-FR" dirty="0">
              <a:solidFill>
                <a:schemeClr val="bg1">
                  <a:lumMod val="65000"/>
                </a:schemeClr>
              </a:solidFill>
            </a:endParaRPr>
          </a:p>
        </p:txBody>
      </p:sp>
      <p:sp>
        <p:nvSpPr>
          <p:cNvPr id="36" name="ZoneTexte 35"/>
          <p:cNvSpPr txBox="1"/>
          <p:nvPr/>
        </p:nvSpPr>
        <p:spPr>
          <a:xfrm>
            <a:off x="515443" y="1408805"/>
            <a:ext cx="7547657" cy="1338828"/>
          </a:xfrm>
          <a:prstGeom prst="rect">
            <a:avLst/>
          </a:prstGeom>
          <a:noFill/>
        </p:spPr>
        <p:txBody>
          <a:bodyPr wrap="square" rtlCol="0">
            <a:spAutoFit/>
          </a:bodyPr>
          <a:lstStyle/>
          <a:p>
            <a:pPr algn="ctr">
              <a:lnSpc>
                <a:spcPct val="150000"/>
              </a:lnSpc>
            </a:pPr>
            <a:r>
              <a:rPr lang="en-IE" b="1" dirty="0">
                <a:sym typeface="Wingdings" panose="05000000000000000000" pitchFamily="2" charset="2"/>
              </a:rPr>
              <a:t>Comment quantifier </a:t>
            </a:r>
            <a:r>
              <a:rPr lang="en-IE" b="1" dirty="0" err="1">
                <a:sym typeface="Wingdings" panose="05000000000000000000" pitchFamily="2" charset="2"/>
              </a:rPr>
              <a:t>l’impact</a:t>
            </a:r>
            <a:r>
              <a:rPr lang="en-IE" b="1" dirty="0">
                <a:sym typeface="Wingdings" panose="05000000000000000000" pitchFamily="2" charset="2"/>
              </a:rPr>
              <a:t> des </a:t>
            </a:r>
            <a:r>
              <a:rPr lang="en-IE" b="1" dirty="0" err="1">
                <a:sym typeface="Wingdings" panose="05000000000000000000" pitchFamily="2" charset="2"/>
              </a:rPr>
              <a:t>séismes</a:t>
            </a:r>
            <a:r>
              <a:rPr lang="en-IE" b="1" dirty="0">
                <a:sym typeface="Wingdings" panose="05000000000000000000" pitchFamily="2" charset="2"/>
              </a:rPr>
              <a:t> </a:t>
            </a:r>
            <a:r>
              <a:rPr lang="en-IE" b="1" dirty="0" err="1">
                <a:sym typeface="Wingdings" panose="05000000000000000000" pitchFamily="2" charset="2"/>
              </a:rPr>
              <a:t>cumulés</a:t>
            </a:r>
            <a:r>
              <a:rPr lang="en-IE" b="1" dirty="0">
                <a:sym typeface="Wingdings" panose="05000000000000000000" pitchFamily="2" charset="2"/>
              </a:rPr>
              <a:t> sur le champ de </a:t>
            </a:r>
            <a:r>
              <a:rPr lang="en-IE" b="1" dirty="0" err="1">
                <a:sym typeface="Wingdings" panose="05000000000000000000" pitchFamily="2" charset="2"/>
              </a:rPr>
              <a:t>gravité</a:t>
            </a:r>
            <a:r>
              <a:rPr lang="en-IE" b="1" dirty="0">
                <a:sym typeface="Wingdings" panose="05000000000000000000" pitchFamily="2" charset="2"/>
              </a:rPr>
              <a:t> pour les comparer avec les </a:t>
            </a:r>
            <a:r>
              <a:rPr lang="en-IE" b="1" dirty="0" err="1">
                <a:sym typeface="Wingdings" panose="05000000000000000000" pitchFamily="2" charset="2"/>
              </a:rPr>
              <a:t>mesures</a:t>
            </a:r>
            <a:r>
              <a:rPr lang="en-IE" b="1" dirty="0">
                <a:sym typeface="Wingdings" panose="05000000000000000000" pitchFamily="2" charset="2"/>
              </a:rPr>
              <a:t> du satellite GRACE ?</a:t>
            </a:r>
          </a:p>
          <a:p>
            <a:endParaRPr lang="en-IE" sz="1350" b="1" dirty="0">
              <a:sym typeface="Wingdings" panose="05000000000000000000" pitchFamily="2" charset="2"/>
            </a:endParaRPr>
          </a:p>
          <a:p>
            <a:endParaRPr lang="fr-FR" sz="1350" b="1" dirty="0"/>
          </a:p>
        </p:txBody>
      </p:sp>
      <p:pic>
        <p:nvPicPr>
          <p:cNvPr id="7" name="Image 6"/>
          <p:cNvPicPr>
            <a:picLocks noChangeAspect="1"/>
          </p:cNvPicPr>
          <p:nvPr/>
        </p:nvPicPr>
        <p:blipFill>
          <a:blip r:embed="rId5"/>
          <a:stretch>
            <a:fillRect/>
          </a:stretch>
        </p:blipFill>
        <p:spPr>
          <a:xfrm>
            <a:off x="185007" y="2990968"/>
            <a:ext cx="5229473" cy="2575850"/>
          </a:xfrm>
          <a:prstGeom prst="rect">
            <a:avLst/>
          </a:prstGeom>
          <a:ln w="38100">
            <a:solidFill>
              <a:schemeClr val="tx1"/>
            </a:solidFill>
          </a:ln>
        </p:spPr>
      </p:pic>
      <p:sp>
        <p:nvSpPr>
          <p:cNvPr id="31" name="ZoneTexte 30"/>
          <p:cNvSpPr txBox="1"/>
          <p:nvPr/>
        </p:nvSpPr>
        <p:spPr>
          <a:xfrm>
            <a:off x="791272" y="5566818"/>
            <a:ext cx="4187910" cy="369332"/>
          </a:xfrm>
          <a:prstGeom prst="rect">
            <a:avLst/>
          </a:prstGeom>
          <a:noFill/>
        </p:spPr>
        <p:txBody>
          <a:bodyPr wrap="square" rtlCol="0">
            <a:spAutoFit/>
          </a:bodyPr>
          <a:lstStyle/>
          <a:p>
            <a:r>
              <a:rPr lang="en-IE" b="1" dirty="0" err="1">
                <a:solidFill>
                  <a:schemeClr val="bg1"/>
                </a:solidFill>
              </a:rPr>
              <a:t>Sismicité</a:t>
            </a:r>
            <a:r>
              <a:rPr lang="en-IE" b="1" dirty="0">
                <a:solidFill>
                  <a:schemeClr val="bg1"/>
                </a:solidFill>
              </a:rPr>
              <a:t> </a:t>
            </a:r>
            <a:r>
              <a:rPr lang="en-IE" b="1" dirty="0" err="1">
                <a:solidFill>
                  <a:schemeClr val="bg1"/>
                </a:solidFill>
              </a:rPr>
              <a:t>mondiale</a:t>
            </a:r>
            <a:r>
              <a:rPr lang="en-IE" b="1" dirty="0">
                <a:solidFill>
                  <a:schemeClr val="bg1"/>
                </a:solidFill>
              </a:rPr>
              <a:t> entre 2002 et 2014</a:t>
            </a:r>
            <a:endParaRPr lang="fr-FR" b="1" dirty="0">
              <a:solidFill>
                <a:schemeClr val="bg1"/>
              </a:solidFill>
            </a:endParaRPr>
          </a:p>
        </p:txBody>
      </p:sp>
    </p:spTree>
    <p:extLst>
      <p:ext uri="{BB962C8B-B14F-4D97-AF65-F5344CB8AC3E}">
        <p14:creationId xmlns:p14="http://schemas.microsoft.com/office/powerpoint/2010/main" val="2893232463"/>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à coins arrondis 9"/>
          <p:cNvSpPr/>
          <p:nvPr/>
        </p:nvSpPr>
        <p:spPr>
          <a:xfrm>
            <a:off x="388400" y="886367"/>
            <a:ext cx="2606723" cy="34624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33" name="Rectangle à coins arrondis 32"/>
          <p:cNvSpPr/>
          <p:nvPr/>
        </p:nvSpPr>
        <p:spPr>
          <a:xfrm>
            <a:off x="3353202" y="834108"/>
            <a:ext cx="3095759" cy="527150"/>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101207"/>
            <a:ext cx="9536906" cy="470917"/>
          </a:xfrm>
          <a:prstGeom prst="rect">
            <a:avLst/>
          </a:prstGeom>
        </p:spPr>
      </p:pic>
      <p:sp>
        <p:nvSpPr>
          <p:cNvPr id="18" name="ZoneTexte 17"/>
          <p:cNvSpPr txBox="1"/>
          <p:nvPr/>
        </p:nvSpPr>
        <p:spPr>
          <a:xfrm>
            <a:off x="388399" y="6359482"/>
            <a:ext cx="3009926" cy="369332"/>
          </a:xfrm>
          <a:prstGeom prst="rect">
            <a:avLst/>
          </a:prstGeom>
          <a:noFill/>
        </p:spPr>
        <p:txBody>
          <a:bodyPr wrap="square" rtlCol="0">
            <a:spAutoFit/>
          </a:bodyPr>
          <a:lstStyle/>
          <a:p>
            <a:r>
              <a:rPr lang="en-IE" b="1" dirty="0" err="1">
                <a:solidFill>
                  <a:schemeClr val="bg1"/>
                </a:solidFill>
              </a:rPr>
              <a:t>Modifié</a:t>
            </a:r>
            <a:r>
              <a:rPr lang="en-IE" b="1" dirty="0">
                <a:solidFill>
                  <a:schemeClr val="bg1"/>
                </a:solidFill>
              </a:rPr>
              <a:t> </a:t>
            </a:r>
            <a:r>
              <a:rPr lang="en-IE" b="1" dirty="0" err="1">
                <a:solidFill>
                  <a:schemeClr val="bg1"/>
                </a:solidFill>
              </a:rPr>
              <a:t>d’après</a:t>
            </a:r>
            <a:r>
              <a:rPr lang="en-IE" b="1" dirty="0">
                <a:solidFill>
                  <a:schemeClr val="bg1"/>
                </a:solidFill>
              </a:rPr>
              <a:t> Tanaka, 2017</a:t>
            </a:r>
            <a:endParaRPr lang="fr-FR" b="1" dirty="0">
              <a:solidFill>
                <a:schemeClr val="bg1"/>
              </a:solidFill>
            </a:endParaRPr>
          </a:p>
        </p:txBody>
      </p:sp>
      <p:sp>
        <p:nvSpPr>
          <p:cNvPr id="22" name="Rectangle 21"/>
          <p:cNvSpPr/>
          <p:nvPr/>
        </p:nvSpPr>
        <p:spPr>
          <a:xfrm>
            <a:off x="3426961" y="843594"/>
            <a:ext cx="2948243" cy="523220"/>
          </a:xfrm>
          <a:prstGeom prst="rect">
            <a:avLst/>
          </a:prstGeom>
        </p:spPr>
        <p:txBody>
          <a:bodyPr wrap="none">
            <a:spAutoFit/>
          </a:bodyPr>
          <a:lstStyle/>
          <a:p>
            <a:r>
              <a:rPr lang="fr-FR" sz="2800" b="1" dirty="0">
                <a:solidFill>
                  <a:srgbClr val="434343"/>
                </a:solidFill>
                <a:latin typeface="Times New Roman" panose="02020603050405020304" pitchFamily="18" charset="0"/>
              </a:rPr>
              <a:t>Principe physique</a:t>
            </a:r>
            <a:endParaRPr lang="fr-FR" dirty="0"/>
          </a:p>
        </p:txBody>
      </p:sp>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746" y="2876713"/>
            <a:ext cx="8811045" cy="3258093"/>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964035"/>
            <a:ext cx="10058401" cy="736844"/>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53" y="1811221"/>
            <a:ext cx="656053" cy="403262"/>
          </a:xfrm>
          <a:prstGeom prst="rect">
            <a:avLst/>
          </a:prstGeom>
        </p:spPr>
      </p:pic>
      <p:pic>
        <p:nvPicPr>
          <p:cNvPr id="11" name="Imag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746" y="2867865"/>
            <a:ext cx="8811043" cy="3266942"/>
          </a:xfrm>
          <a:prstGeom prst="rect">
            <a:avLst/>
          </a:prstGeom>
        </p:spPr>
      </p:pic>
      <p:sp>
        <p:nvSpPr>
          <p:cNvPr id="38" name="Rectangle 37"/>
          <p:cNvSpPr/>
          <p:nvPr/>
        </p:nvSpPr>
        <p:spPr>
          <a:xfrm>
            <a:off x="917907" y="886367"/>
            <a:ext cx="1242648" cy="369332"/>
          </a:xfrm>
          <a:prstGeom prst="rect">
            <a:avLst/>
          </a:prstGeom>
        </p:spPr>
        <p:txBody>
          <a:bodyPr wrap="none">
            <a:spAutoFit/>
          </a:bodyPr>
          <a:lstStyle/>
          <a:p>
            <a:r>
              <a:rPr lang="fr-FR" b="1" dirty="0">
                <a:solidFill>
                  <a:srgbClr val="434343"/>
                </a:solidFill>
                <a:latin typeface="Times New Roman" panose="02020603050405020304" pitchFamily="18" charset="0"/>
              </a:rPr>
              <a:t>État initial</a:t>
            </a:r>
            <a:endParaRPr lang="fr-FR" sz="1350" dirty="0"/>
          </a:p>
        </p:txBody>
      </p:sp>
      <p:sp>
        <p:nvSpPr>
          <p:cNvPr id="39" name="Rectangle 38"/>
          <p:cNvSpPr/>
          <p:nvPr/>
        </p:nvSpPr>
        <p:spPr>
          <a:xfrm>
            <a:off x="388399" y="886367"/>
            <a:ext cx="2653290" cy="369332"/>
          </a:xfrm>
          <a:prstGeom prst="rect">
            <a:avLst/>
          </a:prstGeom>
        </p:spPr>
        <p:txBody>
          <a:bodyPr wrap="none">
            <a:spAutoFit/>
          </a:bodyPr>
          <a:lstStyle/>
          <a:p>
            <a:r>
              <a:rPr lang="fr-FR" b="1" dirty="0">
                <a:solidFill>
                  <a:srgbClr val="434343"/>
                </a:solidFill>
                <a:latin typeface="Times New Roman" panose="02020603050405020304" pitchFamily="18" charset="0"/>
              </a:rPr>
              <a:t>Déformation </a:t>
            </a:r>
            <a:r>
              <a:rPr lang="fr-FR" b="1" dirty="0" err="1">
                <a:solidFill>
                  <a:srgbClr val="434343"/>
                </a:solidFill>
                <a:latin typeface="Times New Roman" panose="02020603050405020304" pitchFamily="18" charset="0"/>
              </a:rPr>
              <a:t>co</a:t>
            </a:r>
            <a:r>
              <a:rPr lang="fr-FR" b="1" dirty="0">
                <a:solidFill>
                  <a:srgbClr val="434343"/>
                </a:solidFill>
                <a:latin typeface="Times New Roman" panose="02020603050405020304" pitchFamily="18" charset="0"/>
              </a:rPr>
              <a:t>-sismique</a:t>
            </a:r>
            <a:endParaRPr lang="fr-FR" sz="1350" dirty="0"/>
          </a:p>
        </p:txBody>
      </p:sp>
      <p:sp>
        <p:nvSpPr>
          <p:cNvPr id="13" name="ZoneTexte 12"/>
          <p:cNvSpPr txBox="1"/>
          <p:nvPr/>
        </p:nvSpPr>
        <p:spPr>
          <a:xfrm>
            <a:off x="596124" y="2290253"/>
            <a:ext cx="1541629" cy="369332"/>
          </a:xfrm>
          <a:prstGeom prst="rect">
            <a:avLst/>
          </a:prstGeom>
          <a:noFill/>
        </p:spPr>
        <p:txBody>
          <a:bodyPr wrap="square" rtlCol="0">
            <a:spAutoFit/>
          </a:bodyPr>
          <a:lstStyle/>
          <a:p>
            <a:r>
              <a:rPr lang="en-IE" i="1" dirty="0" err="1"/>
              <a:t>Écartement</a:t>
            </a:r>
            <a:endParaRPr lang="en-IE" i="1" dirty="0"/>
          </a:p>
        </p:txBody>
      </p:sp>
      <p:grpSp>
        <p:nvGrpSpPr>
          <p:cNvPr id="14" name="Groupe 13"/>
          <p:cNvGrpSpPr/>
          <p:nvPr/>
        </p:nvGrpSpPr>
        <p:grpSpPr>
          <a:xfrm>
            <a:off x="1" y="5355"/>
            <a:ext cx="5799959" cy="325490"/>
            <a:chOff x="1" y="-10076"/>
            <a:chExt cx="7733278" cy="433986"/>
          </a:xfrm>
        </p:grpSpPr>
        <p:sp>
          <p:nvSpPr>
            <p:cNvPr id="20" name="Rectangle 19"/>
            <p:cNvSpPr/>
            <p:nvPr/>
          </p:nvSpPr>
          <p:spPr>
            <a:xfrm>
              <a:off x="1" y="0"/>
              <a:ext cx="1897173" cy="42391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Intro</a:t>
              </a:r>
            </a:p>
          </p:txBody>
        </p:sp>
        <p:cxnSp>
          <p:nvCxnSpPr>
            <p:cNvPr id="21" name="Connecteur droit 20"/>
            <p:cNvCxnSpPr/>
            <p:nvPr/>
          </p:nvCxnSpPr>
          <p:spPr>
            <a:xfrm>
              <a:off x="189717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97173" y="1694"/>
              <a:ext cx="1855868" cy="4134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Méthode</a:t>
              </a:r>
            </a:p>
          </p:txBody>
        </p:sp>
        <p:cxnSp>
          <p:nvCxnSpPr>
            <p:cNvPr id="27" name="Connecteur droit 26"/>
            <p:cNvCxnSpPr/>
            <p:nvPr/>
          </p:nvCxnSpPr>
          <p:spPr>
            <a:xfrm>
              <a:off x="3753041" y="-639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err="1">
                  <a:solidFill>
                    <a:schemeClr val="bg1"/>
                  </a:solidFill>
                </a:rPr>
                <a:t>Résultats</a:t>
              </a:r>
              <a:endParaRPr lang="en-IE" b="1" dirty="0">
                <a:solidFill>
                  <a:schemeClr val="bg1"/>
                </a:solidFill>
              </a:endParaRPr>
            </a:p>
          </p:txBody>
        </p:sp>
        <p:cxnSp>
          <p:nvCxnSpPr>
            <p:cNvPr id="29" name="Connecteur droit 28"/>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40" name="Rectangle 39"/>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4" name="Espace réservé du numéro de diapositive 3"/>
          <p:cNvSpPr>
            <a:spLocks noGrp="1"/>
          </p:cNvSpPr>
          <p:nvPr>
            <p:ph type="sldNum" sz="quarter" idx="12"/>
          </p:nvPr>
        </p:nvSpPr>
        <p:spPr>
          <a:xfrm>
            <a:off x="6749115" y="6417172"/>
            <a:ext cx="2057400" cy="273844"/>
          </a:xfrm>
        </p:spPr>
        <p:txBody>
          <a:bodyPr/>
          <a:lstStyle/>
          <a:p>
            <a:fld id="{314AE552-9433-40B6-9046-813E6F6BD79E}" type="slidenum">
              <a:rPr lang="fr-FR" smtClean="0">
                <a:solidFill>
                  <a:schemeClr val="tx1"/>
                </a:solidFill>
              </a:rPr>
              <a:t>4</a:t>
            </a:fld>
            <a:endParaRPr lang="fr-FR" dirty="0">
              <a:solidFill>
                <a:schemeClr val="tx1"/>
              </a:solidFill>
            </a:endParaRPr>
          </a:p>
        </p:txBody>
      </p:sp>
      <p:sp>
        <p:nvSpPr>
          <p:cNvPr id="9" name="ZoneTexte 8"/>
          <p:cNvSpPr txBox="1"/>
          <p:nvPr/>
        </p:nvSpPr>
        <p:spPr>
          <a:xfrm>
            <a:off x="7362303" y="5752911"/>
            <a:ext cx="1916652" cy="323165"/>
          </a:xfrm>
          <a:prstGeom prst="rect">
            <a:avLst/>
          </a:prstGeom>
          <a:noFill/>
        </p:spPr>
        <p:txBody>
          <a:bodyPr wrap="square" rtlCol="0">
            <a:spAutoFit/>
          </a:bodyPr>
          <a:lstStyle/>
          <a:p>
            <a:r>
              <a:rPr lang="en-IE" sz="1500" b="1" i="1" dirty="0">
                <a:latin typeface="+mj-lt"/>
              </a:rPr>
              <a:t>(Pas à </a:t>
            </a:r>
            <a:r>
              <a:rPr lang="en-IE" sz="1500" b="1" i="1" dirty="0" err="1">
                <a:latin typeface="+mj-lt"/>
              </a:rPr>
              <a:t>l’échelle</a:t>
            </a:r>
            <a:r>
              <a:rPr lang="en-IE" sz="1500" b="1" i="1" dirty="0">
                <a:latin typeface="+mj-lt"/>
              </a:rPr>
              <a:t>)</a:t>
            </a:r>
          </a:p>
        </p:txBody>
      </p:sp>
      <p:pic>
        <p:nvPicPr>
          <p:cNvPr id="31" name="Imag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600" y="2318741"/>
            <a:ext cx="656053" cy="403262"/>
          </a:xfrm>
          <a:prstGeom prst="rect">
            <a:avLst/>
          </a:prstGeom>
        </p:spPr>
      </p:pic>
      <p:pic>
        <p:nvPicPr>
          <p:cNvPr id="3" name="Imag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745" y="2882648"/>
            <a:ext cx="8811045" cy="3258167"/>
          </a:xfrm>
          <a:prstGeom prst="rect">
            <a:avLst/>
          </a:prstGeom>
        </p:spPr>
      </p:pic>
      <p:sp>
        <p:nvSpPr>
          <p:cNvPr id="32" name="ZoneTexte 31"/>
          <p:cNvSpPr txBox="1"/>
          <p:nvPr/>
        </p:nvSpPr>
        <p:spPr>
          <a:xfrm>
            <a:off x="1238917" y="3338968"/>
            <a:ext cx="1621001" cy="400110"/>
          </a:xfrm>
          <a:prstGeom prst="rect">
            <a:avLst/>
          </a:prstGeom>
          <a:noFill/>
        </p:spPr>
        <p:txBody>
          <a:bodyPr wrap="square" rtlCol="0">
            <a:spAutoFit/>
          </a:bodyPr>
          <a:lstStyle/>
          <a:p>
            <a:r>
              <a:rPr lang="en-IE" sz="2000" i="1" dirty="0"/>
              <a:t>Faille</a:t>
            </a:r>
          </a:p>
        </p:txBody>
      </p:sp>
    </p:spTree>
    <p:extLst>
      <p:ext uri="{BB962C8B-B14F-4D97-AF65-F5344CB8AC3E}">
        <p14:creationId xmlns:p14="http://schemas.microsoft.com/office/powerpoint/2010/main" val="4053330865"/>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par>
                                <p:cTn id="8" presetID="42" presetClass="path" presetSubtype="0" fill="remove" nodeType="withEffect">
                                  <p:stCondLst>
                                    <p:cond delay="0"/>
                                  </p:stCondLst>
                                  <p:childTnLst>
                                    <p:animMotion origin="layout" path="M 4.16667E-6 2.96296E-6 L 1.02539 0.01435 " pathEditMode="relative" rAng="0" ptsTypes="AA">
                                      <p:cBhvr>
                                        <p:cTn id="9" dur="3000" fill="hold"/>
                                        <p:tgtEl>
                                          <p:spTgt spid="5"/>
                                        </p:tgtEl>
                                        <p:attrNameLst>
                                          <p:attrName>ppt_x</p:attrName>
                                          <p:attrName>ppt_y</p:attrName>
                                        </p:attrNameLst>
                                      </p:cBhvr>
                                      <p:rCtr x="51263" y="718"/>
                                    </p:animMotion>
                                  </p:childTnLst>
                                </p:cTn>
                              </p:par>
                              <p:par>
                                <p:cTn id="10" presetID="42" presetClass="path" presetSubtype="0" fill="remove" nodeType="withEffect">
                                  <p:stCondLst>
                                    <p:cond delay="300"/>
                                  </p:stCondLst>
                                  <p:childTnLst>
                                    <p:animMotion origin="layout" path="M 3.125E-6 1.85185E-6 L 1.13203 0.00116 " pathEditMode="relative" rAng="0" ptsTypes="AA">
                                      <p:cBhvr>
                                        <p:cTn id="11" dur="3000" fill="hold"/>
                                        <p:tgtEl>
                                          <p:spTgt spid="31"/>
                                        </p:tgtEl>
                                        <p:attrNameLst>
                                          <p:attrName>ppt_x</p:attrName>
                                          <p:attrName>ppt_y</p:attrName>
                                        </p:attrNameLst>
                                      </p:cBhvr>
                                      <p:rCtr x="56602" y="46"/>
                                    </p:animMotion>
                                  </p:childTnLst>
                                </p:cTn>
                              </p:par>
                              <p:par>
                                <p:cTn id="12" presetID="10" presetClass="exit" presetSubtype="0" fill="hold" nodeType="withEffect">
                                  <p:stCondLst>
                                    <p:cond delay="320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10" presetClass="exit" presetSubtype="0" fill="hold" grpId="0" nodeType="withEffect">
                                  <p:stCondLst>
                                    <p:cond delay="3200"/>
                                  </p:stCondLst>
                                  <p:childTnLst>
                                    <p:animEffect transition="out" filter="fad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par>
                                <p:cTn id="18" presetID="10" presetClass="entr" presetSubtype="0" fill="hold" grpId="0" nodeType="withEffect">
                                  <p:stCondLst>
                                    <p:cond delay="320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32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320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22" presetClass="entr" presetSubtype="8" fill="hold" nodeType="withEffect">
                                  <p:stCondLst>
                                    <p:cond delay="350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3000"/>
                                        <p:tgtEl>
                                          <p:spTgt spid="6"/>
                                        </p:tgtEl>
                                      </p:cBhvr>
                                    </p:animEffect>
                                  </p:childTnLst>
                                </p:cTn>
                              </p:par>
                              <p:par>
                                <p:cTn id="30" presetID="0" presetClass="path" presetSubtype="0" repeatCount="3000" accel="50000" decel="50000" fill="hold" nodeType="withEffect">
                                  <p:stCondLst>
                                    <p:cond delay="3500"/>
                                  </p:stCondLst>
                                  <p:childTnLst>
                                    <p:animMotion origin="layout" path="M 4.16667E-6 2.96296E-6 L 4.16667E-6 0.00023 C 0.00364 0.00069 0.00742 0.00115 0.01119 0.00231 C 0.0125 0.00254 0.01367 0.0037 0.01497 0.0044 C 0.01653 0.00532 0.01823 0.00625 0.01992 0.00671 C 0.02369 0.00764 0.02747 0.00833 0.03125 0.00879 L 0.06119 0.01342 C 0.08086 0.025 0.0677 0.01805 0.11614 0.01342 C 0.122 0.01273 0.12799 0.01134 0.13372 0.00879 C 0.13971 0.00625 0.13906 0.00625 0.14622 0.0044 C 0.14948 0.0037 0.15286 0.00301 0.15625 0.00231 C 0.16575 -0.00023 0.16276 -0.00047 0.17369 -0.00232 C 0.17955 -0.00324 0.18541 -0.00371 0.19114 -0.0044 C 0.19622 -0.00602 0.20117 -0.00764 0.20625 -0.0088 C 0.21198 -0.01042 0.21783 -0.01158 0.22369 -0.01343 C 0.22617 -0.01412 0.22864 -0.01528 0.23125 -0.01551 C 0.23997 -0.01667 0.24869 -0.01713 0.25742 -0.01783 C 0.26119 -0.01852 0.26497 -0.01898 0.26875 -0.01991 C 0.27083 -0.0206 0.27278 -0.02199 0.275 -0.02223 C 0.2858 -0.02408 0.30742 -0.02662 0.30742 -0.02639 C 0.31419 -0.02963 0.3164 -0.03102 0.325 -0.03102 C 0.35117 -0.03102 0.37747 -0.02963 0.40364 -0.02894 C 0.4095 -0.02732 0.41536 -0.02616 0.42122 -0.02454 C 0.42369 -0.02361 0.42617 -0.02338 0.42864 -0.02223 C 0.43125 -0.02107 0.43359 -0.01898 0.43619 -0.01783 C 0.43789 -0.01713 0.43958 -0.01644 0.44114 -0.01551 C 0.44622 -0.01297 0.44882 -0.01042 0.45364 -0.0088 C 0.45742 -0.00764 0.46901 -0.00533 0.47239 -0.0044 C 0.47408 -0.00301 0.47565 -0.00116 0.47747 2.96296E-6 C 0.47903 0.00115 0.48073 0.00139 0.48242 0.00231 C 0.48658 0.0044 0.48645 0.00532 0.49114 0.00671 C 0.49453 0.00764 0.49791 0.0081 0.50117 0.00879 C 0.50364 0.01041 0.50612 0.01227 0.50872 0.01342 C 0.51536 0.0162 0.52695 0.01713 0.53242 0.01782 C 0.53541 0.01921 0.53815 0.02129 0.54114 0.02222 C 0.54687 0.02407 0.56901 0.02639 0.57239 0.02662 C 0.57578 0.02824 0.57903 0.03032 0.58242 0.03102 C 0.58906 0.03264 0.59583 0.03217 0.60247 0.03333 C 0.60494 0.03379 0.60742 0.03495 0.60989 0.03565 C 0.62122 0.03796 0.64375 0.04236 0.64375 0.04259 L 0.74492 0.04004 C 0.76471 0.03935 0.75533 0.03842 0.76875 0.03565 C 0.77278 0.03472 0.77708 0.03426 0.78125 0.03333 C 0.78411 0.03264 0.78698 0.03171 0.78997 0.03102 C 0.79674 0.02986 0.82747 0.025 0.8375 0.02453 C 0.85494 0.02338 0.87239 0.02291 0.88997 0.02222 L 0.95364 0.02662 L 0.97994 0.02893 C 0.98281 0.02963 0.9858 0.03009 0.98867 0.03102 C 0.99908 0.03449 0.98815 0.03402 1.00494 0.03565 C 1.0095 0.03588 1.01406 0.03565 1.01875 0.03565 " pathEditMode="relative" rAng="0" ptsTypes="AAAAAAAAAAAAAAAAAAAAAAAAAAAAAAAAAAAAAAAAAAAAAAAAAAA">
                                      <p:cBhvr>
                                        <p:cTn id="31" dur="3000" fill="hold"/>
                                        <p:tgtEl>
                                          <p:spTgt spid="5"/>
                                        </p:tgtEl>
                                        <p:attrNameLst>
                                          <p:attrName>ppt_x</p:attrName>
                                          <p:attrName>ppt_y</p:attrName>
                                        </p:attrNameLst>
                                      </p:cBhvr>
                                      <p:rCtr x="50937" y="579"/>
                                    </p:animMotion>
                                  </p:childTnLst>
                                </p:cTn>
                              </p:par>
                              <p:par>
                                <p:cTn id="32" presetID="42" presetClass="path" presetSubtype="0" repeatCount="3000" accel="50000" decel="50000" fill="hold" nodeType="withEffect">
                                  <p:stCondLst>
                                    <p:cond delay="3900"/>
                                  </p:stCondLst>
                                  <p:childTnLst>
                                    <p:animMotion origin="layout" path="M 3.125E-6 1.85185E-6 L 1.10117 0.00324 " pathEditMode="relative" rAng="0" ptsTypes="AA">
                                      <p:cBhvr>
                                        <p:cTn id="33" dur="3000" fill="hold"/>
                                        <p:tgtEl>
                                          <p:spTgt spid="31"/>
                                        </p:tgtEl>
                                        <p:attrNameLst>
                                          <p:attrName>ppt_x</p:attrName>
                                          <p:attrName>ppt_y</p:attrName>
                                        </p:attrNameLst>
                                      </p:cBhvr>
                                      <p:rCtr x="55052" y="162"/>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à coins arrondis 4"/>
          <p:cNvSpPr/>
          <p:nvPr/>
        </p:nvSpPr>
        <p:spPr>
          <a:xfrm>
            <a:off x="767662" y="678484"/>
            <a:ext cx="7554701" cy="585881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4" name="Espace réservé du numéro de diapositive 3"/>
          <p:cNvSpPr>
            <a:spLocks noGrp="1"/>
          </p:cNvSpPr>
          <p:nvPr>
            <p:ph type="sldNum" sz="quarter" idx="12"/>
          </p:nvPr>
        </p:nvSpPr>
        <p:spPr>
          <a:xfrm>
            <a:off x="6492369" y="6016593"/>
            <a:ext cx="2057400" cy="273844"/>
          </a:xfrm>
        </p:spPr>
        <p:txBody>
          <a:bodyPr/>
          <a:lstStyle/>
          <a:p>
            <a:fld id="{314AE552-9433-40B6-9046-813E6F6BD79E}" type="slidenum">
              <a:rPr lang="fr-FR" smtClean="0">
                <a:solidFill>
                  <a:schemeClr val="bg1">
                    <a:lumMod val="65000"/>
                  </a:schemeClr>
                </a:solidFill>
              </a:rPr>
              <a:t>5</a:t>
            </a:fld>
            <a:endParaRPr lang="fr-FR" dirty="0">
              <a:solidFill>
                <a:schemeClr val="bg1">
                  <a:lumMod val="65000"/>
                </a:schemeClr>
              </a:solidFill>
            </a:endParaRPr>
          </a:p>
        </p:txBody>
      </p:sp>
      <p:grpSp>
        <p:nvGrpSpPr>
          <p:cNvPr id="28" name="Groupe 27"/>
          <p:cNvGrpSpPr/>
          <p:nvPr/>
        </p:nvGrpSpPr>
        <p:grpSpPr>
          <a:xfrm>
            <a:off x="14919" y="7869"/>
            <a:ext cx="5799959" cy="325490"/>
            <a:chOff x="1" y="-10076"/>
            <a:chExt cx="7733278" cy="433986"/>
          </a:xfrm>
        </p:grpSpPr>
        <p:sp>
          <p:nvSpPr>
            <p:cNvPr id="30" name="Rectangle 29"/>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32" name="Connecteur droit 31"/>
            <p:cNvCxnSpPr/>
            <p:nvPr/>
          </p:nvCxnSpPr>
          <p:spPr>
            <a:xfrm>
              <a:off x="189717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897173" y="1694"/>
              <a:ext cx="1855868"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40" name="Connecteur droit 39"/>
            <p:cNvCxnSpPr/>
            <p:nvPr/>
          </p:nvCxnSpPr>
          <p:spPr>
            <a:xfrm>
              <a:off x="3753041" y="-639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err="1">
                  <a:solidFill>
                    <a:schemeClr val="bg1"/>
                  </a:solidFill>
                </a:rPr>
                <a:t>Résultats</a:t>
              </a:r>
              <a:endParaRPr lang="en-IE" b="1" dirty="0">
                <a:solidFill>
                  <a:schemeClr val="bg1"/>
                </a:solidFill>
              </a:endParaRPr>
            </a:p>
          </p:txBody>
        </p:sp>
        <p:cxnSp>
          <p:nvCxnSpPr>
            <p:cNvPr id="48" name="Connecteur droit 47"/>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50" name="Rectangle 49"/>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5610" y="1007633"/>
            <a:ext cx="6105441" cy="5477298"/>
          </a:xfrm>
          <a:prstGeom prst="rect">
            <a:avLst/>
          </a:prstGeom>
        </p:spPr>
      </p:pic>
      <p:sp>
        <p:nvSpPr>
          <p:cNvPr id="9" name="Ellipse 8"/>
          <p:cNvSpPr/>
          <p:nvPr/>
        </p:nvSpPr>
        <p:spPr>
          <a:xfrm>
            <a:off x="3689301" y="770056"/>
            <a:ext cx="1691729" cy="16917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2" name="Ellipse 21"/>
          <p:cNvSpPr/>
          <p:nvPr/>
        </p:nvSpPr>
        <p:spPr>
          <a:xfrm>
            <a:off x="6470094" y="2688699"/>
            <a:ext cx="1042875" cy="10428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997" y="5252377"/>
            <a:ext cx="2664302" cy="940699"/>
          </a:xfrm>
          <a:prstGeom prst="rect">
            <a:avLst/>
          </a:prstGeom>
        </p:spPr>
      </p:pic>
      <p:sp>
        <p:nvSpPr>
          <p:cNvPr id="24" name="Ellipse 23"/>
          <p:cNvSpPr/>
          <p:nvPr/>
        </p:nvSpPr>
        <p:spPr>
          <a:xfrm>
            <a:off x="1348931" y="1708716"/>
            <a:ext cx="1691729" cy="16917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5" name="Ellipse 24"/>
          <p:cNvSpPr/>
          <p:nvPr/>
        </p:nvSpPr>
        <p:spPr>
          <a:xfrm>
            <a:off x="1448025" y="3943589"/>
            <a:ext cx="1788458" cy="178845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2" name="Rectangle 11"/>
          <p:cNvSpPr/>
          <p:nvPr/>
        </p:nvSpPr>
        <p:spPr>
          <a:xfrm>
            <a:off x="2720233" y="5785199"/>
            <a:ext cx="1705894" cy="6386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7" name="Rectangle 26"/>
          <p:cNvSpPr/>
          <p:nvPr/>
        </p:nvSpPr>
        <p:spPr>
          <a:xfrm>
            <a:off x="6373619" y="4453738"/>
            <a:ext cx="1134064" cy="45889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9" name="Rectangle 28"/>
          <p:cNvSpPr/>
          <p:nvPr/>
        </p:nvSpPr>
        <p:spPr>
          <a:xfrm>
            <a:off x="1385272" y="3569718"/>
            <a:ext cx="1271630" cy="2763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31" name="Rectangle 30"/>
          <p:cNvSpPr/>
          <p:nvPr/>
        </p:nvSpPr>
        <p:spPr>
          <a:xfrm>
            <a:off x="5532884" y="1784845"/>
            <a:ext cx="1610919" cy="4725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33" name="Rectangle 32"/>
          <p:cNvSpPr/>
          <p:nvPr/>
        </p:nvSpPr>
        <p:spPr>
          <a:xfrm>
            <a:off x="6401306" y="3790671"/>
            <a:ext cx="1347832" cy="38817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1420" y="212540"/>
            <a:ext cx="3001136" cy="2721961"/>
          </a:xfrm>
          <a:prstGeom prst="rect">
            <a:avLst/>
          </a:prstGeom>
        </p:spPr>
      </p:pic>
      <p:sp>
        <p:nvSpPr>
          <p:cNvPr id="15" name="ZoneTexte 14"/>
          <p:cNvSpPr txBox="1"/>
          <p:nvPr/>
        </p:nvSpPr>
        <p:spPr>
          <a:xfrm>
            <a:off x="5532884" y="1746648"/>
            <a:ext cx="1675384" cy="523220"/>
          </a:xfrm>
          <a:prstGeom prst="rect">
            <a:avLst/>
          </a:prstGeom>
          <a:noFill/>
        </p:spPr>
        <p:txBody>
          <a:bodyPr wrap="square" rtlCol="0">
            <a:spAutoFit/>
          </a:bodyPr>
          <a:lstStyle/>
          <a:p>
            <a:r>
              <a:rPr lang="en-IE" sz="1400" b="1" dirty="0" err="1"/>
              <a:t>Détermination</a:t>
            </a:r>
            <a:r>
              <a:rPr lang="en-IE" sz="1400" b="1" dirty="0"/>
              <a:t> du </a:t>
            </a:r>
            <a:r>
              <a:rPr lang="en-IE" sz="1400" b="1" dirty="0" err="1"/>
              <a:t>mécanisme</a:t>
            </a:r>
            <a:r>
              <a:rPr lang="en-IE" sz="1400" b="1" dirty="0"/>
              <a:t> au foyer</a:t>
            </a:r>
          </a:p>
        </p:txBody>
      </p:sp>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t="77889"/>
          <a:stretch/>
        </p:blipFill>
        <p:spPr>
          <a:xfrm>
            <a:off x="6431832" y="3822369"/>
            <a:ext cx="1268773" cy="327407"/>
          </a:xfrm>
          <a:prstGeom prst="rect">
            <a:avLst/>
          </a:prstGeom>
        </p:spPr>
      </p:pic>
      <p:sp>
        <p:nvSpPr>
          <p:cNvPr id="17" name="ZoneTexte 16"/>
          <p:cNvSpPr txBox="1"/>
          <p:nvPr/>
        </p:nvSpPr>
        <p:spPr>
          <a:xfrm>
            <a:off x="4891815" y="2654825"/>
            <a:ext cx="1153729" cy="646331"/>
          </a:xfrm>
          <a:prstGeom prst="rect">
            <a:avLst/>
          </a:prstGeom>
          <a:noFill/>
        </p:spPr>
        <p:txBody>
          <a:bodyPr wrap="square" rtlCol="0">
            <a:spAutoFit/>
          </a:bodyPr>
          <a:lstStyle/>
          <a:p>
            <a:pPr algn="ctr"/>
            <a:r>
              <a:rPr lang="en-IE" i="1" dirty="0" err="1"/>
              <a:t>Données</a:t>
            </a:r>
            <a:r>
              <a:rPr lang="en-IE" i="1" dirty="0"/>
              <a:t> </a:t>
            </a:r>
          </a:p>
          <a:p>
            <a:pPr algn="ctr"/>
            <a:r>
              <a:rPr lang="en-IE" i="1" dirty="0" err="1"/>
              <a:t>sismiques</a:t>
            </a:r>
            <a:endParaRPr lang="en-IE" i="1" dirty="0"/>
          </a:p>
        </p:txBody>
      </p:sp>
      <p:pic>
        <p:nvPicPr>
          <p:cNvPr id="35" name="Image 34"/>
          <p:cNvPicPr>
            <a:picLocks noChangeAspect="1"/>
          </p:cNvPicPr>
          <p:nvPr/>
        </p:nvPicPr>
        <p:blipFill rotWithShape="1">
          <a:blip r:embed="rId6" cstate="print">
            <a:extLst>
              <a:ext uri="{28A0092B-C50C-407E-A947-70E740481C1C}">
                <a14:useLocalDpi xmlns:a14="http://schemas.microsoft.com/office/drawing/2010/main" val="0"/>
              </a:ext>
            </a:extLst>
          </a:blip>
          <a:srcRect b="21291"/>
          <a:stretch/>
        </p:blipFill>
        <p:spPr>
          <a:xfrm>
            <a:off x="6454861" y="2675860"/>
            <a:ext cx="1199637" cy="1101972"/>
          </a:xfrm>
          <a:prstGeom prst="rect">
            <a:avLst/>
          </a:prstGeom>
        </p:spPr>
      </p:pic>
      <p:sp>
        <p:nvSpPr>
          <p:cNvPr id="36" name="ZoneTexte 35"/>
          <p:cNvSpPr txBox="1"/>
          <p:nvPr/>
        </p:nvSpPr>
        <p:spPr>
          <a:xfrm>
            <a:off x="6244396" y="4407671"/>
            <a:ext cx="1376655" cy="523220"/>
          </a:xfrm>
          <a:prstGeom prst="rect">
            <a:avLst/>
          </a:prstGeom>
          <a:noFill/>
        </p:spPr>
        <p:txBody>
          <a:bodyPr wrap="square" rtlCol="0">
            <a:spAutoFit/>
          </a:bodyPr>
          <a:lstStyle/>
          <a:p>
            <a:pPr algn="ctr"/>
            <a:r>
              <a:rPr lang="en-IE" sz="1400" b="1" dirty="0" err="1"/>
              <a:t>Modèle</a:t>
            </a:r>
            <a:r>
              <a:rPr lang="en-IE" sz="1400" b="1" dirty="0"/>
              <a:t> </a:t>
            </a:r>
            <a:r>
              <a:rPr lang="en-IE" sz="1400" b="1" dirty="0" err="1"/>
              <a:t>ou</a:t>
            </a:r>
            <a:r>
              <a:rPr lang="en-IE" sz="1400" b="1" dirty="0"/>
              <a:t> </a:t>
            </a:r>
          </a:p>
          <a:p>
            <a:pPr algn="ctr"/>
            <a:r>
              <a:rPr lang="en-IE" sz="1400" b="1" dirty="0" err="1"/>
              <a:t>lois</a:t>
            </a:r>
            <a:r>
              <a:rPr lang="en-IE" sz="1400" b="1" dirty="0"/>
              <a:t> </a:t>
            </a:r>
            <a:r>
              <a:rPr lang="en-IE" sz="1400" b="1" dirty="0" err="1"/>
              <a:t>d’échelles</a:t>
            </a:r>
            <a:endParaRPr lang="en-IE" sz="1400" b="1" dirty="0"/>
          </a:p>
        </p:txBody>
      </p:sp>
      <p:pic>
        <p:nvPicPr>
          <p:cNvPr id="18" name="Imag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64797" y="5251334"/>
            <a:ext cx="2664301" cy="1107598"/>
          </a:xfrm>
          <a:prstGeom prst="rect">
            <a:avLst/>
          </a:prstGeom>
        </p:spPr>
      </p:pic>
      <p:sp>
        <p:nvSpPr>
          <p:cNvPr id="38" name="ZoneTexte 37"/>
          <p:cNvSpPr txBox="1"/>
          <p:nvPr/>
        </p:nvSpPr>
        <p:spPr>
          <a:xfrm>
            <a:off x="4754946" y="4266823"/>
            <a:ext cx="1433387" cy="646331"/>
          </a:xfrm>
          <a:prstGeom prst="rect">
            <a:avLst/>
          </a:prstGeom>
          <a:noFill/>
        </p:spPr>
        <p:txBody>
          <a:bodyPr wrap="square" rtlCol="0">
            <a:spAutoFit/>
          </a:bodyPr>
          <a:lstStyle/>
          <a:p>
            <a:pPr algn="ctr"/>
            <a:r>
              <a:rPr lang="en-IE" i="1" dirty="0" err="1"/>
              <a:t>Modèle</a:t>
            </a:r>
            <a:r>
              <a:rPr lang="en-IE" i="1" dirty="0"/>
              <a:t> </a:t>
            </a:r>
          </a:p>
          <a:p>
            <a:pPr algn="ctr"/>
            <a:r>
              <a:rPr lang="en-IE" i="1" dirty="0" err="1"/>
              <a:t>géométrique</a:t>
            </a:r>
            <a:endParaRPr lang="en-IE" i="1" dirty="0"/>
          </a:p>
        </p:txBody>
      </p:sp>
      <p:sp>
        <p:nvSpPr>
          <p:cNvPr id="41" name="ZoneTexte 40"/>
          <p:cNvSpPr txBox="1"/>
          <p:nvPr/>
        </p:nvSpPr>
        <p:spPr>
          <a:xfrm>
            <a:off x="3169521" y="4277951"/>
            <a:ext cx="1433387" cy="646331"/>
          </a:xfrm>
          <a:prstGeom prst="rect">
            <a:avLst/>
          </a:prstGeom>
          <a:noFill/>
        </p:spPr>
        <p:txBody>
          <a:bodyPr wrap="square" rtlCol="0">
            <a:spAutoFit/>
          </a:bodyPr>
          <a:lstStyle/>
          <a:p>
            <a:pPr algn="ctr"/>
            <a:r>
              <a:rPr lang="en-IE" i="1" dirty="0" err="1"/>
              <a:t>Modèle</a:t>
            </a:r>
            <a:r>
              <a:rPr lang="en-IE" i="1" dirty="0"/>
              <a:t> </a:t>
            </a:r>
          </a:p>
          <a:p>
            <a:pPr algn="ctr"/>
            <a:r>
              <a:rPr lang="en-IE" i="1" dirty="0"/>
              <a:t>co-</a:t>
            </a:r>
            <a:r>
              <a:rPr lang="en-IE" i="1" dirty="0" err="1"/>
              <a:t>sismique</a:t>
            </a:r>
            <a:endParaRPr lang="en-IE" i="1" dirty="0"/>
          </a:p>
        </p:txBody>
      </p:sp>
      <p:sp>
        <p:nvSpPr>
          <p:cNvPr id="42" name="ZoneTexte 41"/>
          <p:cNvSpPr txBox="1"/>
          <p:nvPr/>
        </p:nvSpPr>
        <p:spPr>
          <a:xfrm>
            <a:off x="2640918" y="5751074"/>
            <a:ext cx="1864524" cy="738664"/>
          </a:xfrm>
          <a:prstGeom prst="rect">
            <a:avLst/>
          </a:prstGeom>
          <a:noFill/>
        </p:spPr>
        <p:txBody>
          <a:bodyPr wrap="square" rtlCol="0">
            <a:spAutoFit/>
          </a:bodyPr>
          <a:lstStyle/>
          <a:p>
            <a:pPr algn="ctr"/>
            <a:r>
              <a:rPr lang="en-IE" sz="1400" b="1" dirty="0" err="1"/>
              <a:t>Modèle</a:t>
            </a:r>
            <a:r>
              <a:rPr lang="en-IE" sz="1400" b="1" dirty="0"/>
              <a:t> – Okubo 1992</a:t>
            </a:r>
          </a:p>
          <a:p>
            <a:pPr algn="ctr"/>
            <a:r>
              <a:rPr lang="en-IE" sz="1400" b="1" dirty="0" err="1"/>
              <a:t>Filtrage</a:t>
            </a:r>
            <a:r>
              <a:rPr lang="en-IE" sz="1400" b="1" dirty="0"/>
              <a:t> </a:t>
            </a:r>
            <a:r>
              <a:rPr lang="en-IE" sz="1400" b="1" dirty="0" err="1"/>
              <a:t>dans</a:t>
            </a:r>
            <a:r>
              <a:rPr lang="en-IE" sz="1400" b="1" dirty="0"/>
              <a:t> un signal </a:t>
            </a:r>
            <a:r>
              <a:rPr lang="en-IE" sz="1400" b="1" dirty="0" err="1"/>
              <a:t>équivalent</a:t>
            </a:r>
            <a:r>
              <a:rPr lang="en-IE" sz="1400" b="1" dirty="0"/>
              <a:t> GRACE</a:t>
            </a:r>
          </a:p>
        </p:txBody>
      </p:sp>
      <p:sp>
        <p:nvSpPr>
          <p:cNvPr id="43" name="ZoneTexte 42"/>
          <p:cNvSpPr txBox="1"/>
          <p:nvPr/>
        </p:nvSpPr>
        <p:spPr>
          <a:xfrm>
            <a:off x="1107837" y="3537190"/>
            <a:ext cx="1864524" cy="307777"/>
          </a:xfrm>
          <a:prstGeom prst="rect">
            <a:avLst/>
          </a:prstGeom>
          <a:noFill/>
        </p:spPr>
        <p:txBody>
          <a:bodyPr wrap="square" rtlCol="0">
            <a:spAutoFit/>
          </a:bodyPr>
          <a:lstStyle/>
          <a:p>
            <a:pPr algn="ctr"/>
            <a:r>
              <a:rPr lang="en-IE" sz="1400" b="1" dirty="0" err="1"/>
              <a:t>Comparaison</a:t>
            </a:r>
            <a:endParaRPr lang="en-IE" sz="1400" b="1" dirty="0"/>
          </a:p>
        </p:txBody>
      </p:sp>
      <p:pic>
        <p:nvPicPr>
          <p:cNvPr id="19" name="Image 18"/>
          <p:cNvPicPr>
            <a:picLocks noChangeAspect="1"/>
          </p:cNvPicPr>
          <p:nvPr/>
        </p:nvPicPr>
        <p:blipFill rotWithShape="1">
          <a:blip r:embed="rId8" cstate="print">
            <a:extLst>
              <a:ext uri="{28A0092B-C50C-407E-A947-70E740481C1C}">
                <a14:useLocalDpi xmlns:a14="http://schemas.microsoft.com/office/drawing/2010/main" val="0"/>
              </a:ext>
            </a:extLst>
          </a:blip>
          <a:srcRect l="32088" t="13577" r="32597" b="19813"/>
          <a:stretch/>
        </p:blipFill>
        <p:spPr>
          <a:xfrm>
            <a:off x="1363572" y="3896701"/>
            <a:ext cx="1996441" cy="1920240"/>
          </a:xfrm>
          <a:prstGeom prst="rect">
            <a:avLst/>
          </a:prstGeom>
        </p:spPr>
      </p:pic>
      <p:sp>
        <p:nvSpPr>
          <p:cNvPr id="44" name="ZoneTexte 43"/>
          <p:cNvSpPr txBox="1"/>
          <p:nvPr/>
        </p:nvSpPr>
        <p:spPr>
          <a:xfrm>
            <a:off x="2837198" y="3098875"/>
            <a:ext cx="1153729" cy="646331"/>
          </a:xfrm>
          <a:prstGeom prst="rect">
            <a:avLst/>
          </a:prstGeom>
          <a:noFill/>
        </p:spPr>
        <p:txBody>
          <a:bodyPr wrap="square" rtlCol="0">
            <a:spAutoFit/>
          </a:bodyPr>
          <a:lstStyle/>
          <a:p>
            <a:pPr algn="ctr"/>
            <a:r>
              <a:rPr lang="en-IE" i="1" dirty="0" err="1"/>
              <a:t>Données</a:t>
            </a:r>
            <a:r>
              <a:rPr lang="en-IE" i="1" dirty="0"/>
              <a:t> </a:t>
            </a:r>
          </a:p>
          <a:p>
            <a:pPr algn="ctr"/>
            <a:r>
              <a:rPr lang="en-IE" i="1" dirty="0"/>
              <a:t>GRACE</a:t>
            </a:r>
          </a:p>
        </p:txBody>
      </p:sp>
      <p:pic>
        <p:nvPicPr>
          <p:cNvPr id="20" name="Image 19"/>
          <p:cNvPicPr>
            <a:picLocks noChangeAspect="1"/>
          </p:cNvPicPr>
          <p:nvPr/>
        </p:nvPicPr>
        <p:blipFill rotWithShape="1">
          <a:blip r:embed="rId9" cstate="print">
            <a:extLst>
              <a:ext uri="{28A0092B-C50C-407E-A947-70E740481C1C}">
                <a14:useLocalDpi xmlns:a14="http://schemas.microsoft.com/office/drawing/2010/main" val="0"/>
              </a:ext>
            </a:extLst>
          </a:blip>
          <a:srcRect l="40424" t="17332" r="36546" b="28804"/>
          <a:stretch/>
        </p:blipFill>
        <p:spPr>
          <a:xfrm>
            <a:off x="989408" y="876704"/>
            <a:ext cx="2306226" cy="2761402"/>
          </a:xfrm>
          <a:prstGeom prst="rect">
            <a:avLst/>
          </a:prstGeom>
        </p:spPr>
      </p:pic>
    </p:spTree>
    <p:extLst>
      <p:ext uri="{BB962C8B-B14F-4D97-AF65-F5344CB8AC3E}">
        <p14:creationId xmlns:p14="http://schemas.microsoft.com/office/powerpoint/2010/main" val="794582073"/>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36" grpId="0"/>
      <p:bldP spid="38" grpId="0"/>
      <p:bldP spid="41" grpId="0"/>
      <p:bldP spid="42" grpId="0"/>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236" y="1675852"/>
            <a:ext cx="8604323" cy="4720669"/>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236" y="1675852"/>
            <a:ext cx="8604323" cy="4724948"/>
          </a:xfrm>
          <a:prstGeom prst="rect">
            <a:avLst/>
          </a:prstGeom>
        </p:spPr>
      </p:pic>
      <p:sp>
        <p:nvSpPr>
          <p:cNvPr id="90" name="Rectangle à coins arrondis 89"/>
          <p:cNvSpPr/>
          <p:nvPr/>
        </p:nvSpPr>
        <p:spPr>
          <a:xfrm>
            <a:off x="1741264" y="811628"/>
            <a:ext cx="5579734" cy="503160"/>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4" name="Espace réservé du numéro de diapositive 3"/>
          <p:cNvSpPr>
            <a:spLocks noGrp="1"/>
          </p:cNvSpPr>
          <p:nvPr>
            <p:ph type="sldNum" sz="quarter" idx="12"/>
          </p:nvPr>
        </p:nvSpPr>
        <p:spPr>
          <a:xfrm>
            <a:off x="6751689" y="6335977"/>
            <a:ext cx="2057400" cy="273844"/>
          </a:xfrm>
        </p:spPr>
        <p:txBody>
          <a:bodyPr/>
          <a:lstStyle/>
          <a:p>
            <a:fld id="{314AE552-9433-40B6-9046-813E6F6BD79E}" type="slidenum">
              <a:rPr lang="fr-FR" smtClean="0">
                <a:solidFill>
                  <a:schemeClr val="bg1">
                    <a:lumMod val="65000"/>
                  </a:schemeClr>
                </a:solidFill>
              </a:rPr>
              <a:t>6</a:t>
            </a:fld>
            <a:endParaRPr lang="fr-FR" dirty="0">
              <a:solidFill>
                <a:schemeClr val="bg1">
                  <a:lumMod val="65000"/>
                </a:schemeClr>
              </a:solidFill>
            </a:endParaRPr>
          </a:p>
        </p:txBody>
      </p:sp>
      <p:sp>
        <p:nvSpPr>
          <p:cNvPr id="3" name="Rectangle 2"/>
          <p:cNvSpPr/>
          <p:nvPr/>
        </p:nvSpPr>
        <p:spPr>
          <a:xfrm>
            <a:off x="1794428" y="790899"/>
            <a:ext cx="5501170" cy="523220"/>
          </a:xfrm>
          <a:prstGeom prst="rect">
            <a:avLst/>
          </a:prstGeom>
        </p:spPr>
        <p:txBody>
          <a:bodyPr wrap="square">
            <a:spAutoFit/>
          </a:bodyPr>
          <a:lstStyle/>
          <a:p>
            <a:pPr indent="-171450" algn="ctr"/>
            <a:r>
              <a:rPr lang="fr-FR" sz="2800" b="1" dirty="0">
                <a:solidFill>
                  <a:srgbClr val="434343"/>
                </a:solidFill>
                <a:latin typeface="Times New Roman" panose="02020603050405020304" pitchFamily="18" charset="0"/>
              </a:rPr>
              <a:t>Solution analytique d’</a:t>
            </a:r>
            <a:r>
              <a:rPr lang="fr-FR" sz="2800" b="1" dirty="0" err="1">
                <a:solidFill>
                  <a:srgbClr val="434343"/>
                </a:solidFill>
                <a:latin typeface="Times New Roman" panose="02020603050405020304" pitchFamily="18" charset="0"/>
              </a:rPr>
              <a:t>Okubo</a:t>
            </a:r>
            <a:r>
              <a:rPr lang="fr-FR" sz="2800" b="1" dirty="0">
                <a:solidFill>
                  <a:srgbClr val="434343"/>
                </a:solidFill>
                <a:latin typeface="Times New Roman" panose="02020603050405020304" pitchFamily="18" charset="0"/>
              </a:rPr>
              <a:t> 1992</a:t>
            </a:r>
          </a:p>
        </p:txBody>
      </p:sp>
      <p:grpSp>
        <p:nvGrpSpPr>
          <p:cNvPr id="43" name="Groupe 42"/>
          <p:cNvGrpSpPr/>
          <p:nvPr/>
        </p:nvGrpSpPr>
        <p:grpSpPr>
          <a:xfrm>
            <a:off x="-46382" y="0"/>
            <a:ext cx="5799959" cy="325490"/>
            <a:chOff x="1" y="-10076"/>
            <a:chExt cx="7733278" cy="433986"/>
          </a:xfrm>
        </p:grpSpPr>
        <p:sp>
          <p:nvSpPr>
            <p:cNvPr id="44" name="Rectangle 43"/>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45" name="Connecteur droit 44"/>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897174" y="1694"/>
              <a:ext cx="1855867"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47" name="Connecteur droit 46"/>
            <p:cNvCxnSpPr/>
            <p:nvPr/>
          </p:nvCxnSpPr>
          <p:spPr>
            <a:xfrm flipH="1">
              <a:off x="3753040" y="-6394"/>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Résultats</a:t>
              </a:r>
            </a:p>
          </p:txBody>
        </p:sp>
        <p:cxnSp>
          <p:nvCxnSpPr>
            <p:cNvPr id="49" name="Connecteur droit 48"/>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51" name="Rectangle 50"/>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cxnSp>
        <p:nvCxnSpPr>
          <p:cNvPr id="5" name="Connecteur droit 4"/>
          <p:cNvCxnSpPr/>
          <p:nvPr/>
        </p:nvCxnSpPr>
        <p:spPr>
          <a:xfrm>
            <a:off x="5703761" y="2823384"/>
            <a:ext cx="14694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7630369" y="2836084"/>
            <a:ext cx="8182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a:off x="4307080" y="2823384"/>
            <a:ext cx="9438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6491529" y="4551277"/>
            <a:ext cx="1441787" cy="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V="1">
            <a:off x="5085049" y="4965786"/>
            <a:ext cx="714795" cy="69560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5799844" y="4970064"/>
            <a:ext cx="1641433" cy="16525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H="1">
            <a:off x="6791960" y="5132660"/>
            <a:ext cx="649318" cy="71884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085049" y="5665670"/>
            <a:ext cx="1706911" cy="18583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6" name="Imag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9843" y="5466718"/>
            <a:ext cx="568231" cy="209821"/>
          </a:xfrm>
          <a:prstGeom prst="rect">
            <a:avLst/>
          </a:prstGeom>
        </p:spPr>
      </p:pic>
      <p:pic>
        <p:nvPicPr>
          <p:cNvPr id="27" name="Imag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0406" y="5074048"/>
            <a:ext cx="372482" cy="412742"/>
          </a:xfrm>
          <a:prstGeom prst="rect">
            <a:avLst/>
          </a:prstGeom>
        </p:spPr>
      </p:pic>
    </p:spTree>
    <p:extLst>
      <p:ext uri="{BB962C8B-B14F-4D97-AF65-F5344CB8AC3E}">
        <p14:creationId xmlns:p14="http://schemas.microsoft.com/office/powerpoint/2010/main" val="3772549358"/>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à coins arrondis 76"/>
          <p:cNvSpPr/>
          <p:nvPr/>
        </p:nvSpPr>
        <p:spPr>
          <a:xfrm>
            <a:off x="2692400" y="817106"/>
            <a:ext cx="3465672" cy="495048"/>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33" name="Rectangle 32"/>
          <p:cNvSpPr/>
          <p:nvPr/>
        </p:nvSpPr>
        <p:spPr>
          <a:xfrm>
            <a:off x="1794517" y="788934"/>
            <a:ext cx="5303241" cy="523220"/>
          </a:xfrm>
          <a:prstGeom prst="rect">
            <a:avLst/>
          </a:prstGeom>
        </p:spPr>
        <p:txBody>
          <a:bodyPr wrap="square">
            <a:spAutoFit/>
          </a:bodyPr>
          <a:lstStyle/>
          <a:p>
            <a:pPr indent="-171450" algn="ctr"/>
            <a:r>
              <a:rPr lang="fr-FR" sz="2800" b="1" dirty="0">
                <a:solidFill>
                  <a:srgbClr val="434343"/>
                </a:solidFill>
                <a:latin typeface="Times New Roman" panose="02020603050405020304" pitchFamily="18" charset="0"/>
              </a:rPr>
              <a:t>Modèle de rupture </a:t>
            </a:r>
            <a:r>
              <a:rPr lang="fr-FR" sz="2800" b="1" dirty="0" smtClean="0">
                <a:solidFill>
                  <a:srgbClr val="434343"/>
                </a:solidFill>
                <a:latin typeface="Times New Roman" panose="02020603050405020304" pitchFamily="18" charset="0"/>
              </a:rPr>
              <a:t>  </a:t>
            </a:r>
            <a:endParaRPr lang="fr-FR" sz="2800" b="1" dirty="0">
              <a:solidFill>
                <a:srgbClr val="434343"/>
              </a:solidFill>
              <a:latin typeface="Times New Roman" panose="02020603050405020304" pitchFamily="18" charset="0"/>
            </a:endParaRPr>
          </a:p>
        </p:txBody>
      </p:sp>
      <p:sp>
        <p:nvSpPr>
          <p:cNvPr id="80" name="Rectangle 79"/>
          <p:cNvSpPr/>
          <p:nvPr/>
        </p:nvSpPr>
        <p:spPr>
          <a:xfrm>
            <a:off x="280302" y="5125146"/>
            <a:ext cx="5337275" cy="369332"/>
          </a:xfrm>
          <a:prstGeom prst="rect">
            <a:avLst/>
          </a:prstGeom>
        </p:spPr>
        <p:txBody>
          <a:bodyPr wrap="square">
            <a:spAutoFit/>
          </a:bodyPr>
          <a:lstStyle/>
          <a:p>
            <a:endParaRPr lang="fr-FR" b="1" dirty="0">
              <a:solidFill>
                <a:schemeClr val="bg1"/>
              </a:solidFill>
            </a:endParaRPr>
          </a:p>
        </p:txBody>
      </p:sp>
      <p:sp>
        <p:nvSpPr>
          <p:cNvPr id="81" name="Rectangle 80"/>
          <p:cNvSpPr/>
          <p:nvPr/>
        </p:nvSpPr>
        <p:spPr>
          <a:xfrm>
            <a:off x="4306897" y="1823972"/>
            <a:ext cx="4512069" cy="461665"/>
          </a:xfrm>
          <a:prstGeom prst="rect">
            <a:avLst/>
          </a:prstGeom>
        </p:spPr>
        <p:txBody>
          <a:bodyPr wrap="none">
            <a:spAutoFit/>
          </a:bodyPr>
          <a:lstStyle/>
          <a:p>
            <a:r>
              <a:rPr lang="en-IE" sz="2400" b="1" dirty="0">
                <a:solidFill>
                  <a:schemeClr val="bg1"/>
                </a:solidFill>
              </a:rPr>
              <a:t>Lois </a:t>
            </a:r>
            <a:r>
              <a:rPr lang="en-IE" sz="2400" b="1" dirty="0" err="1">
                <a:solidFill>
                  <a:schemeClr val="bg1"/>
                </a:solidFill>
              </a:rPr>
              <a:t>d’échelles</a:t>
            </a:r>
            <a:r>
              <a:rPr lang="en-IE" sz="2400" b="1" dirty="0">
                <a:solidFill>
                  <a:schemeClr val="bg1"/>
                </a:solidFill>
              </a:rPr>
              <a:t> de Yen et Ma, 2011</a:t>
            </a:r>
            <a:endParaRPr lang="en-IE" sz="2400" dirty="0"/>
          </a:p>
        </p:txBody>
      </p:sp>
      <p:pic>
        <p:nvPicPr>
          <p:cNvPr id="3" name="Image 2"/>
          <p:cNvPicPr>
            <a:picLocks noChangeAspect="1"/>
          </p:cNvPicPr>
          <p:nvPr/>
        </p:nvPicPr>
        <p:blipFill rotWithShape="1">
          <a:blip r:embed="rId3">
            <a:grayscl/>
          </a:blip>
          <a:srcRect l="8085" b="9244"/>
          <a:stretch/>
        </p:blipFill>
        <p:spPr>
          <a:xfrm>
            <a:off x="131407" y="1793631"/>
            <a:ext cx="3769534" cy="2284534"/>
          </a:xfrm>
          <a:prstGeom prst="rect">
            <a:avLst/>
          </a:prstGeom>
          <a:ln w="57150">
            <a:solidFill>
              <a:schemeClr val="tx1"/>
            </a:solidFill>
          </a:ln>
        </p:spPr>
      </p:pic>
      <p:pic>
        <p:nvPicPr>
          <p:cNvPr id="5" name="Image 4"/>
          <p:cNvPicPr>
            <a:picLocks noChangeAspect="1"/>
          </p:cNvPicPr>
          <p:nvPr/>
        </p:nvPicPr>
        <p:blipFill rotWithShape="1">
          <a:blip r:embed="rId4">
            <a:grayscl/>
          </a:blip>
          <a:srcRect l="7594" b="8647"/>
          <a:stretch/>
        </p:blipFill>
        <p:spPr>
          <a:xfrm>
            <a:off x="3070004" y="2592473"/>
            <a:ext cx="3717296" cy="2207027"/>
          </a:xfrm>
          <a:prstGeom prst="rect">
            <a:avLst/>
          </a:prstGeom>
          <a:ln w="57150">
            <a:solidFill>
              <a:schemeClr val="tx1"/>
            </a:solidFill>
          </a:ln>
        </p:spPr>
      </p:pic>
      <p:pic>
        <p:nvPicPr>
          <p:cNvPr id="6" name="Image 5"/>
          <p:cNvPicPr>
            <a:picLocks noChangeAspect="1"/>
          </p:cNvPicPr>
          <p:nvPr/>
        </p:nvPicPr>
        <p:blipFill>
          <a:blip r:embed="rId5">
            <a:grayscl/>
          </a:blip>
          <a:stretch>
            <a:fillRect/>
          </a:stretch>
        </p:blipFill>
        <p:spPr>
          <a:xfrm>
            <a:off x="5761347" y="3675275"/>
            <a:ext cx="3179970" cy="2180825"/>
          </a:xfrm>
          <a:prstGeom prst="rect">
            <a:avLst/>
          </a:prstGeom>
          <a:ln w="57150">
            <a:solidFill>
              <a:schemeClr val="tx1"/>
            </a:solidFill>
          </a:ln>
        </p:spPr>
      </p:pic>
      <p:cxnSp>
        <p:nvCxnSpPr>
          <p:cNvPr id="34" name="Connecteur droit 33"/>
          <p:cNvCxnSpPr/>
          <p:nvPr/>
        </p:nvCxnSpPr>
        <p:spPr>
          <a:xfrm flipH="1">
            <a:off x="894436" y="2687068"/>
            <a:ext cx="1425374" cy="70872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H="1">
            <a:off x="2319809" y="2321588"/>
            <a:ext cx="1132089" cy="36548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flipH="1">
            <a:off x="3836624" y="3447390"/>
            <a:ext cx="1424940" cy="73152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H="1">
            <a:off x="5324430" y="3256890"/>
            <a:ext cx="1064896" cy="35242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flipH="1">
            <a:off x="6423091" y="4365531"/>
            <a:ext cx="1225701" cy="38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H="1">
            <a:off x="7682803" y="3911378"/>
            <a:ext cx="909828" cy="30175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42520" y="5164980"/>
            <a:ext cx="5412466" cy="1015663"/>
          </a:xfrm>
          <a:prstGeom prst="rect">
            <a:avLst/>
          </a:prstGeom>
        </p:spPr>
        <p:txBody>
          <a:bodyPr wrap="square">
            <a:spAutoFit/>
          </a:bodyPr>
          <a:lstStyle/>
          <a:p>
            <a:pPr algn="just"/>
            <a:r>
              <a:rPr lang="en-IE" sz="2000" b="1" dirty="0">
                <a:solidFill>
                  <a:schemeClr val="bg1"/>
                </a:solidFill>
              </a:rPr>
              <a:t>Les </a:t>
            </a:r>
            <a:r>
              <a:rPr lang="en-IE" sz="2000" b="1" dirty="0" err="1">
                <a:solidFill>
                  <a:schemeClr val="bg1"/>
                </a:solidFill>
              </a:rPr>
              <a:t>lois</a:t>
            </a:r>
            <a:r>
              <a:rPr lang="en-IE" sz="2000" b="1" dirty="0">
                <a:solidFill>
                  <a:schemeClr val="bg1"/>
                </a:solidFill>
              </a:rPr>
              <a:t> </a:t>
            </a:r>
            <a:r>
              <a:rPr lang="en-IE" sz="2000" b="1" dirty="0" err="1">
                <a:solidFill>
                  <a:schemeClr val="bg1"/>
                </a:solidFill>
              </a:rPr>
              <a:t>d’échelles</a:t>
            </a:r>
            <a:r>
              <a:rPr lang="en-IE" sz="2000" b="1" dirty="0">
                <a:solidFill>
                  <a:schemeClr val="bg1"/>
                </a:solidFill>
              </a:rPr>
              <a:t> </a:t>
            </a:r>
            <a:r>
              <a:rPr lang="en-IE" sz="2000" b="1" dirty="0" err="1">
                <a:solidFill>
                  <a:schemeClr val="bg1"/>
                </a:solidFill>
              </a:rPr>
              <a:t>donnent</a:t>
            </a:r>
            <a:r>
              <a:rPr lang="en-IE" sz="2000" b="1" dirty="0">
                <a:solidFill>
                  <a:schemeClr val="bg1"/>
                </a:solidFill>
              </a:rPr>
              <a:t> </a:t>
            </a:r>
            <a:r>
              <a:rPr lang="en-IE" sz="2000" b="1" dirty="0" err="1">
                <a:solidFill>
                  <a:schemeClr val="bg1"/>
                </a:solidFill>
              </a:rPr>
              <a:t>une</a:t>
            </a:r>
            <a:r>
              <a:rPr lang="en-IE" sz="2000" b="1" dirty="0">
                <a:solidFill>
                  <a:schemeClr val="bg1"/>
                </a:solidFill>
              </a:rPr>
              <a:t> estimation de la </a:t>
            </a:r>
            <a:r>
              <a:rPr lang="en-IE" sz="2000" b="1" dirty="0" err="1">
                <a:solidFill>
                  <a:srgbClr val="FF0000"/>
                </a:solidFill>
              </a:rPr>
              <a:t>longueur</a:t>
            </a:r>
            <a:r>
              <a:rPr lang="en-IE" sz="2000" b="1" dirty="0">
                <a:solidFill>
                  <a:schemeClr val="bg1"/>
                </a:solidFill>
              </a:rPr>
              <a:t>, la </a:t>
            </a:r>
            <a:r>
              <a:rPr lang="en-IE" sz="2000" b="1" dirty="0" err="1">
                <a:solidFill>
                  <a:schemeClr val="accent1"/>
                </a:solidFill>
              </a:rPr>
              <a:t>largeur</a:t>
            </a:r>
            <a:r>
              <a:rPr lang="en-IE" sz="2000" b="1" dirty="0">
                <a:solidFill>
                  <a:schemeClr val="bg1"/>
                </a:solidFill>
              </a:rPr>
              <a:t> et du </a:t>
            </a:r>
            <a:r>
              <a:rPr lang="en-IE" sz="2000" b="1" dirty="0" err="1" smtClean="0">
                <a:solidFill>
                  <a:srgbClr val="00B050"/>
                </a:solidFill>
              </a:rPr>
              <a:t>déplacement</a:t>
            </a:r>
            <a:r>
              <a:rPr lang="en-IE" sz="2000" b="1" dirty="0">
                <a:solidFill>
                  <a:schemeClr val="bg1"/>
                </a:solidFill>
              </a:rPr>
              <a:t> </a:t>
            </a:r>
            <a:r>
              <a:rPr lang="en-IE" sz="2000" b="1" dirty="0" err="1" smtClean="0">
                <a:solidFill>
                  <a:schemeClr val="bg1"/>
                </a:solidFill>
              </a:rPr>
              <a:t>en</a:t>
            </a:r>
            <a:r>
              <a:rPr lang="en-IE" sz="2000" b="1" dirty="0" smtClean="0">
                <a:solidFill>
                  <a:schemeClr val="bg1"/>
                </a:solidFill>
              </a:rPr>
              <a:t> </a:t>
            </a:r>
            <a:r>
              <a:rPr lang="en-IE" sz="2000" b="1" dirty="0" err="1">
                <a:solidFill>
                  <a:schemeClr val="bg1"/>
                </a:solidFill>
              </a:rPr>
              <a:t>fonction</a:t>
            </a:r>
            <a:r>
              <a:rPr lang="en-IE" sz="2000" b="1" dirty="0">
                <a:solidFill>
                  <a:schemeClr val="bg1"/>
                </a:solidFill>
              </a:rPr>
              <a:t> de </a:t>
            </a:r>
            <a:r>
              <a:rPr lang="en-IE" sz="2000" b="1" dirty="0" err="1">
                <a:solidFill>
                  <a:schemeClr val="bg1"/>
                </a:solidFill>
              </a:rPr>
              <a:t>l’energie</a:t>
            </a:r>
            <a:r>
              <a:rPr lang="en-IE" sz="2000" b="1" dirty="0">
                <a:solidFill>
                  <a:schemeClr val="bg1"/>
                </a:solidFill>
              </a:rPr>
              <a:t> du </a:t>
            </a:r>
            <a:r>
              <a:rPr lang="en-IE" sz="2000" b="1" dirty="0" err="1" smtClean="0">
                <a:solidFill>
                  <a:schemeClr val="bg1"/>
                </a:solidFill>
              </a:rPr>
              <a:t>séisme</a:t>
            </a:r>
            <a:r>
              <a:rPr lang="en-IE" sz="2000" b="1" dirty="0" smtClean="0">
                <a:solidFill>
                  <a:schemeClr val="bg1"/>
                </a:solidFill>
              </a:rPr>
              <a:t>.</a:t>
            </a:r>
            <a:endParaRPr lang="fr-FR" sz="2000" b="1" dirty="0">
              <a:solidFill>
                <a:schemeClr val="bg1"/>
              </a:solidFill>
            </a:endParaRPr>
          </a:p>
        </p:txBody>
      </p:sp>
      <p:grpSp>
        <p:nvGrpSpPr>
          <p:cNvPr id="62" name="Groupe 61"/>
          <p:cNvGrpSpPr/>
          <p:nvPr/>
        </p:nvGrpSpPr>
        <p:grpSpPr>
          <a:xfrm>
            <a:off x="-14127" y="0"/>
            <a:ext cx="5799959" cy="325490"/>
            <a:chOff x="1" y="-10076"/>
            <a:chExt cx="7733278" cy="433986"/>
          </a:xfrm>
        </p:grpSpPr>
        <p:sp>
          <p:nvSpPr>
            <p:cNvPr id="66" name="Rectangle 65"/>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67" name="Connecteur droit 66"/>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1897174" y="1694"/>
              <a:ext cx="1855867" cy="41347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Méthode</a:t>
              </a:r>
            </a:p>
          </p:txBody>
        </p:sp>
        <p:cxnSp>
          <p:nvCxnSpPr>
            <p:cNvPr id="70" name="Connecteur droit 69"/>
            <p:cNvCxnSpPr/>
            <p:nvPr/>
          </p:nvCxnSpPr>
          <p:spPr>
            <a:xfrm flipH="1">
              <a:off x="3753040" y="-6394"/>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753040" y="0"/>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Résultats</a:t>
              </a:r>
            </a:p>
          </p:txBody>
        </p:sp>
        <p:cxnSp>
          <p:nvCxnSpPr>
            <p:cNvPr id="72" name="Connecteur droit 71"/>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76" name="Rectangle 75"/>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4" name="Espace réservé du numéro de diapositive 3"/>
          <p:cNvSpPr>
            <a:spLocks noGrp="1"/>
          </p:cNvSpPr>
          <p:nvPr>
            <p:ph type="sldNum" sz="quarter" idx="12"/>
          </p:nvPr>
        </p:nvSpPr>
        <p:spPr>
          <a:xfrm>
            <a:off x="6641109" y="5597081"/>
            <a:ext cx="2057400" cy="273844"/>
          </a:xfrm>
        </p:spPr>
        <p:txBody>
          <a:bodyPr/>
          <a:lstStyle/>
          <a:p>
            <a:fld id="{314AE552-9433-40B6-9046-813E6F6BD79E}" type="slidenum">
              <a:rPr lang="fr-FR" smtClean="0">
                <a:solidFill>
                  <a:schemeClr val="tx1"/>
                </a:solidFill>
              </a:rPr>
              <a:t>7</a:t>
            </a:fld>
            <a:endParaRPr lang="fr-FR" dirty="0">
              <a:solidFill>
                <a:schemeClr val="tx1"/>
              </a:solidFill>
            </a:endParaRPr>
          </a:p>
        </p:txBody>
      </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9326" y="265040"/>
            <a:ext cx="2429640" cy="943482"/>
          </a:xfrm>
          <a:prstGeom prst="rect">
            <a:avLst/>
          </a:prstGeom>
        </p:spPr>
      </p:pic>
      <p:cxnSp>
        <p:nvCxnSpPr>
          <p:cNvPr id="27" name="Connecteur droit 26"/>
          <p:cNvCxnSpPr/>
          <p:nvPr/>
        </p:nvCxnSpPr>
        <p:spPr>
          <a:xfrm flipV="1">
            <a:off x="6408101" y="265039"/>
            <a:ext cx="699664" cy="74027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7088990" y="259016"/>
            <a:ext cx="1650098" cy="17697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V="1">
            <a:off x="8036690" y="449527"/>
            <a:ext cx="661819" cy="73700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6402299" y="1005606"/>
            <a:ext cx="1645152" cy="18100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1" name="Imag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7758" y="792229"/>
            <a:ext cx="551034" cy="205828"/>
          </a:xfrm>
          <a:prstGeom prst="rect">
            <a:avLst/>
          </a:prstGeom>
        </p:spPr>
      </p:pic>
      <p:pic>
        <p:nvPicPr>
          <p:cNvPr id="32" name="Imag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9112" y="388878"/>
            <a:ext cx="356231" cy="397044"/>
          </a:xfrm>
          <a:prstGeom prst="rect">
            <a:avLst/>
          </a:prstGeom>
        </p:spPr>
      </p:pic>
    </p:spTree>
    <p:extLst>
      <p:ext uri="{BB962C8B-B14F-4D97-AF65-F5344CB8AC3E}">
        <p14:creationId xmlns:p14="http://schemas.microsoft.com/office/powerpoint/2010/main" val="1671608899"/>
      </p:ext>
    </p:extLst>
  </p:cSld>
  <p:clrMapOvr>
    <a:masterClrMapping/>
  </p:clrMapOvr>
  <mc:AlternateContent xmlns:mc="http://schemas.openxmlformats.org/markup-compatibility/2006" xmlns:p14="http://schemas.microsoft.com/office/powerpoint/2010/main">
    <mc:Choice Requires="p14">
      <p:transition spd="slow" p14:dur="2000" advTm="24525"/>
    </mc:Choice>
    <mc:Fallback xmlns="">
      <p:transition spd="slow" advTm="2452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à coins arrondis 21"/>
          <p:cNvSpPr/>
          <p:nvPr/>
        </p:nvSpPr>
        <p:spPr>
          <a:xfrm>
            <a:off x="1422880" y="803603"/>
            <a:ext cx="6184420" cy="516662"/>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46" name="Rectangle 45"/>
          <p:cNvSpPr/>
          <p:nvPr/>
        </p:nvSpPr>
        <p:spPr>
          <a:xfrm>
            <a:off x="819412" y="797044"/>
            <a:ext cx="7451202" cy="523220"/>
          </a:xfrm>
          <a:prstGeom prst="rect">
            <a:avLst/>
          </a:prstGeom>
        </p:spPr>
        <p:txBody>
          <a:bodyPr wrap="square">
            <a:spAutoFit/>
          </a:bodyPr>
          <a:lstStyle/>
          <a:p>
            <a:pPr indent="-171450" algn="ctr"/>
            <a:r>
              <a:rPr lang="fr-FR" sz="2800" b="1" dirty="0">
                <a:solidFill>
                  <a:srgbClr val="434343"/>
                </a:solidFill>
                <a:latin typeface="Times New Roman" panose="02020603050405020304" pitchFamily="18" charset="0"/>
              </a:rPr>
              <a:t>Modèle </a:t>
            </a:r>
            <a:r>
              <a:rPr lang="fr-FR" sz="2800" b="1" dirty="0" err="1">
                <a:solidFill>
                  <a:srgbClr val="434343"/>
                </a:solidFill>
                <a:latin typeface="Times New Roman" panose="02020603050405020304" pitchFamily="18" charset="0"/>
              </a:rPr>
              <a:t>co</a:t>
            </a:r>
            <a:r>
              <a:rPr lang="fr-FR" sz="2800" b="1" dirty="0">
                <a:solidFill>
                  <a:srgbClr val="434343"/>
                </a:solidFill>
                <a:latin typeface="Times New Roman" panose="02020603050405020304" pitchFamily="18" charset="0"/>
              </a:rPr>
              <a:t>-sismique entre 2002 et 2014  </a:t>
            </a:r>
          </a:p>
        </p:txBody>
      </p:sp>
      <p:grpSp>
        <p:nvGrpSpPr>
          <p:cNvPr id="59" name="Groupe 58"/>
          <p:cNvGrpSpPr/>
          <p:nvPr/>
        </p:nvGrpSpPr>
        <p:grpSpPr>
          <a:xfrm>
            <a:off x="0" y="0"/>
            <a:ext cx="5799959" cy="325490"/>
            <a:chOff x="1" y="-10076"/>
            <a:chExt cx="7733278" cy="433986"/>
          </a:xfrm>
        </p:grpSpPr>
        <p:sp>
          <p:nvSpPr>
            <p:cNvPr id="60" name="Rectangle 59"/>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61" name="Connecteur droit 60"/>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897174" y="1694"/>
              <a:ext cx="1855867" cy="4134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Méthode</a:t>
              </a:r>
            </a:p>
          </p:txBody>
        </p:sp>
        <p:cxnSp>
          <p:nvCxnSpPr>
            <p:cNvPr id="63" name="Connecteur droit 62"/>
            <p:cNvCxnSpPr/>
            <p:nvPr/>
          </p:nvCxnSpPr>
          <p:spPr>
            <a:xfrm flipH="1">
              <a:off x="3753040" y="-6394"/>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753040" y="0"/>
              <a:ext cx="1791502" cy="41347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Résultats</a:t>
              </a:r>
            </a:p>
          </p:txBody>
        </p:sp>
        <p:cxnSp>
          <p:nvCxnSpPr>
            <p:cNvPr id="65" name="Connecteur droit 64"/>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67" name="Rectangle 66"/>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l="5726" t="49553" r="3627" b="2546"/>
          <a:stretch/>
        </p:blipFill>
        <p:spPr>
          <a:xfrm>
            <a:off x="376825" y="1907152"/>
            <a:ext cx="8276530" cy="4099948"/>
          </a:xfrm>
          <a:prstGeom prst="rect">
            <a:avLst/>
          </a:prstGeom>
          <a:ln w="38100">
            <a:solidFill>
              <a:schemeClr val="tx1"/>
            </a:solidFill>
          </a:ln>
        </p:spPr>
      </p:pic>
      <p:sp>
        <p:nvSpPr>
          <p:cNvPr id="3" name="Espace réservé du numéro de diapositive 2"/>
          <p:cNvSpPr>
            <a:spLocks noGrp="1"/>
          </p:cNvSpPr>
          <p:nvPr>
            <p:ph type="sldNum" sz="quarter" idx="12"/>
          </p:nvPr>
        </p:nvSpPr>
        <p:spPr>
          <a:xfrm>
            <a:off x="6887210" y="6332581"/>
            <a:ext cx="2057400" cy="273844"/>
          </a:xfrm>
        </p:spPr>
        <p:txBody>
          <a:bodyPr/>
          <a:lstStyle/>
          <a:p>
            <a:fld id="{09C66990-5728-484B-93F8-D8B46789C5F7}" type="slidenum">
              <a:rPr lang="fr-FR" smtClean="0">
                <a:solidFill>
                  <a:schemeClr val="bg1">
                    <a:lumMod val="65000"/>
                  </a:schemeClr>
                </a:solidFill>
              </a:rPr>
              <a:t>8</a:t>
            </a:fld>
            <a:endParaRPr lang="fr-FR" dirty="0">
              <a:solidFill>
                <a:schemeClr val="bg1">
                  <a:lumMod val="65000"/>
                </a:schemeClr>
              </a:solidFill>
            </a:endParaRPr>
          </a:p>
        </p:txBody>
      </p:sp>
    </p:spTree>
    <p:extLst>
      <p:ext uri="{BB962C8B-B14F-4D97-AF65-F5344CB8AC3E}">
        <p14:creationId xmlns:p14="http://schemas.microsoft.com/office/powerpoint/2010/main" val="2100933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à coins arrondis 21"/>
          <p:cNvSpPr/>
          <p:nvPr/>
        </p:nvSpPr>
        <p:spPr>
          <a:xfrm>
            <a:off x="1552228" y="795005"/>
            <a:ext cx="6143972" cy="438581"/>
          </a:xfrm>
          <a:prstGeom prst="roundRect">
            <a:avLst/>
          </a:prstGeom>
          <a:solidFill>
            <a:schemeClr val="bg1">
              <a:lumMod val="85000"/>
            </a:schemeClr>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IE" sz="1350"/>
          </a:p>
        </p:txBody>
      </p:sp>
      <p:sp>
        <p:nvSpPr>
          <p:cNvPr id="46" name="Rectangle 45"/>
          <p:cNvSpPr/>
          <p:nvPr/>
        </p:nvSpPr>
        <p:spPr>
          <a:xfrm>
            <a:off x="846399" y="767214"/>
            <a:ext cx="7451202" cy="523220"/>
          </a:xfrm>
          <a:prstGeom prst="rect">
            <a:avLst/>
          </a:prstGeom>
        </p:spPr>
        <p:txBody>
          <a:bodyPr wrap="square">
            <a:spAutoFit/>
          </a:bodyPr>
          <a:lstStyle/>
          <a:p>
            <a:pPr indent="-171450" algn="ctr"/>
            <a:r>
              <a:rPr lang="fr-FR" sz="2800" b="1" dirty="0" smtClean="0">
                <a:solidFill>
                  <a:srgbClr val="434343"/>
                </a:solidFill>
                <a:latin typeface="Times New Roman" panose="02020603050405020304" pitchFamily="18" charset="0"/>
              </a:rPr>
              <a:t>Correction de GRACE</a:t>
            </a:r>
            <a:endParaRPr lang="fr-FR" sz="2800" b="1" dirty="0">
              <a:solidFill>
                <a:srgbClr val="434343"/>
              </a:solidFill>
              <a:latin typeface="Times New Roman" panose="02020603050405020304" pitchFamily="18" charset="0"/>
            </a:endParaRPr>
          </a:p>
        </p:txBody>
      </p:sp>
      <p:grpSp>
        <p:nvGrpSpPr>
          <p:cNvPr id="59" name="Groupe 58"/>
          <p:cNvGrpSpPr/>
          <p:nvPr/>
        </p:nvGrpSpPr>
        <p:grpSpPr>
          <a:xfrm>
            <a:off x="0" y="1978"/>
            <a:ext cx="5799959" cy="325490"/>
            <a:chOff x="1" y="-10076"/>
            <a:chExt cx="7733278" cy="433986"/>
          </a:xfrm>
        </p:grpSpPr>
        <p:sp>
          <p:nvSpPr>
            <p:cNvPr id="60" name="Rectangle 59"/>
            <p:cNvSpPr/>
            <p:nvPr/>
          </p:nvSpPr>
          <p:spPr>
            <a:xfrm>
              <a:off x="1" y="0"/>
              <a:ext cx="1897173" cy="423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Intro</a:t>
              </a:r>
            </a:p>
          </p:txBody>
        </p:sp>
        <p:cxnSp>
          <p:nvCxnSpPr>
            <p:cNvPr id="61" name="Connecteur droit 60"/>
            <p:cNvCxnSpPr/>
            <p:nvPr/>
          </p:nvCxnSpPr>
          <p:spPr>
            <a:xfrm>
              <a:off x="1887794" y="0"/>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897174" y="1694"/>
              <a:ext cx="1855867" cy="4134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Méthode</a:t>
              </a:r>
            </a:p>
          </p:txBody>
        </p:sp>
        <p:cxnSp>
          <p:nvCxnSpPr>
            <p:cNvPr id="63" name="Connecteur droit 62"/>
            <p:cNvCxnSpPr/>
            <p:nvPr/>
          </p:nvCxnSpPr>
          <p:spPr>
            <a:xfrm flipH="1">
              <a:off x="3753040" y="-6394"/>
              <a:ext cx="1" cy="4175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753040" y="0"/>
              <a:ext cx="1791502" cy="41347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Résultats</a:t>
              </a:r>
            </a:p>
          </p:txBody>
        </p:sp>
        <p:cxnSp>
          <p:nvCxnSpPr>
            <p:cNvPr id="65" name="Connecteur droit 64"/>
            <p:cNvCxnSpPr/>
            <p:nvPr/>
          </p:nvCxnSpPr>
          <p:spPr>
            <a:xfrm>
              <a:off x="5544748" y="-8744"/>
              <a:ext cx="0" cy="413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544542" y="-1696"/>
              <a:ext cx="2188737" cy="4128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bg1"/>
                </a:solidFill>
              </a:endParaRPr>
            </a:p>
          </p:txBody>
        </p:sp>
        <p:sp>
          <p:nvSpPr>
            <p:cNvPr id="67" name="Rectangle 66"/>
            <p:cNvSpPr/>
            <p:nvPr/>
          </p:nvSpPr>
          <p:spPr>
            <a:xfrm>
              <a:off x="5480178" y="-10076"/>
              <a:ext cx="1791502" cy="41347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bg1"/>
                  </a:solidFill>
                </a:rPr>
                <a:t>Discussion</a:t>
              </a:r>
            </a:p>
          </p:txBody>
        </p:sp>
      </p:grpSp>
      <p:sp>
        <p:nvSpPr>
          <p:cNvPr id="3" name="Espace réservé du numéro de diapositive 2"/>
          <p:cNvSpPr>
            <a:spLocks noGrp="1"/>
          </p:cNvSpPr>
          <p:nvPr>
            <p:ph type="sldNum" sz="quarter" idx="12"/>
          </p:nvPr>
        </p:nvSpPr>
        <p:spPr>
          <a:xfrm>
            <a:off x="6709410" y="5646781"/>
            <a:ext cx="2057400" cy="273844"/>
          </a:xfrm>
        </p:spPr>
        <p:txBody>
          <a:bodyPr/>
          <a:lstStyle/>
          <a:p>
            <a:fld id="{09C66990-5728-484B-93F8-D8B46789C5F7}" type="slidenum">
              <a:rPr lang="fr-FR" smtClean="0">
                <a:solidFill>
                  <a:schemeClr val="bg1">
                    <a:lumMod val="65000"/>
                  </a:schemeClr>
                </a:solidFill>
              </a:rPr>
              <a:t>9</a:t>
            </a:fld>
            <a:endParaRPr lang="fr-FR" dirty="0">
              <a:solidFill>
                <a:schemeClr val="bg1">
                  <a:lumMod val="65000"/>
                </a:schemeClr>
              </a:solidFill>
            </a:endParaRPr>
          </a:p>
        </p:txBody>
      </p:sp>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l="7057" t="6064" r="4096" b="4611"/>
          <a:stretch/>
        </p:blipFill>
        <p:spPr>
          <a:xfrm>
            <a:off x="129568" y="1628452"/>
            <a:ext cx="4119191" cy="2119918"/>
          </a:xfrm>
          <a:prstGeom prst="rect">
            <a:avLst/>
          </a:prstGeom>
          <a:ln w="38100">
            <a:solidFill>
              <a:schemeClr val="accent5"/>
            </a:solidFill>
          </a:ln>
        </p:spPr>
      </p:pic>
      <p:sp>
        <p:nvSpPr>
          <p:cNvPr id="7" name="ZoneTexte 6"/>
          <p:cNvSpPr txBox="1"/>
          <p:nvPr/>
        </p:nvSpPr>
        <p:spPr>
          <a:xfrm>
            <a:off x="4297693" y="2191804"/>
            <a:ext cx="2182477" cy="923330"/>
          </a:xfrm>
          <a:prstGeom prst="rect">
            <a:avLst/>
          </a:prstGeom>
          <a:noFill/>
        </p:spPr>
        <p:txBody>
          <a:bodyPr wrap="square" rtlCol="0">
            <a:spAutoFit/>
          </a:bodyPr>
          <a:lstStyle/>
          <a:p>
            <a:r>
              <a:rPr lang="en-IE" sz="5400" b="1" dirty="0">
                <a:solidFill>
                  <a:schemeClr val="bg1"/>
                </a:solidFill>
              </a:rPr>
              <a:t>-</a:t>
            </a:r>
          </a:p>
        </p:txBody>
      </p:sp>
      <p:pic>
        <p:nvPicPr>
          <p:cNvPr id="19" name="Image 18"/>
          <p:cNvPicPr>
            <a:picLocks noChangeAspect="1"/>
          </p:cNvPicPr>
          <p:nvPr/>
        </p:nvPicPr>
        <p:blipFill rotWithShape="1">
          <a:blip r:embed="rId4" cstate="print">
            <a:extLst>
              <a:ext uri="{28A0092B-C50C-407E-A947-70E740481C1C}">
                <a14:useLocalDpi xmlns:a14="http://schemas.microsoft.com/office/drawing/2010/main" val="0"/>
              </a:ext>
            </a:extLst>
          </a:blip>
          <a:srcRect l="5726" t="49553" r="3627" b="2546"/>
          <a:stretch/>
        </p:blipFill>
        <p:spPr>
          <a:xfrm>
            <a:off x="4734894" y="1661358"/>
            <a:ext cx="4225350" cy="2093114"/>
          </a:xfrm>
          <a:prstGeom prst="rect">
            <a:avLst/>
          </a:prstGeom>
          <a:ln w="38100">
            <a:solidFill>
              <a:srgbClr val="FF0000"/>
            </a:solidFill>
          </a:ln>
        </p:spPr>
      </p:pic>
      <p:pic>
        <p:nvPicPr>
          <p:cNvPr id="5" name="Image 4"/>
          <p:cNvPicPr>
            <a:picLocks noChangeAspect="1"/>
          </p:cNvPicPr>
          <p:nvPr/>
        </p:nvPicPr>
        <p:blipFill rotWithShape="1">
          <a:blip r:embed="rId5" cstate="print">
            <a:extLst>
              <a:ext uri="{28A0092B-C50C-407E-A947-70E740481C1C}">
                <a14:useLocalDpi xmlns:a14="http://schemas.microsoft.com/office/drawing/2010/main" val="0"/>
              </a:ext>
            </a:extLst>
          </a:blip>
          <a:srcRect l="5902" t="7617" r="4402" b="5696"/>
          <a:stretch/>
        </p:blipFill>
        <p:spPr>
          <a:xfrm>
            <a:off x="1699640" y="3901129"/>
            <a:ext cx="5512411" cy="2728271"/>
          </a:xfrm>
          <a:prstGeom prst="rect">
            <a:avLst/>
          </a:prstGeom>
          <a:ln w="38100">
            <a:solidFill>
              <a:srgbClr val="FFFF00"/>
            </a:solidFill>
          </a:ln>
        </p:spPr>
      </p:pic>
      <p:sp>
        <p:nvSpPr>
          <p:cNvPr id="20" name="ZoneTexte 19"/>
          <p:cNvSpPr txBox="1"/>
          <p:nvPr/>
        </p:nvSpPr>
        <p:spPr>
          <a:xfrm>
            <a:off x="632302" y="4682631"/>
            <a:ext cx="2182477" cy="923330"/>
          </a:xfrm>
          <a:prstGeom prst="rect">
            <a:avLst/>
          </a:prstGeom>
          <a:noFill/>
        </p:spPr>
        <p:txBody>
          <a:bodyPr wrap="square" rtlCol="0">
            <a:spAutoFit/>
          </a:bodyPr>
          <a:lstStyle/>
          <a:p>
            <a:r>
              <a:rPr lang="en-IE" sz="5400" b="1" dirty="0">
                <a:solidFill>
                  <a:schemeClr val="bg1"/>
                </a:solidFill>
              </a:rPr>
              <a:t>=</a:t>
            </a:r>
          </a:p>
        </p:txBody>
      </p:sp>
      <p:sp>
        <p:nvSpPr>
          <p:cNvPr id="8" name="Rectangle 7"/>
          <p:cNvSpPr/>
          <p:nvPr/>
        </p:nvSpPr>
        <p:spPr>
          <a:xfrm>
            <a:off x="5308876" y="4938222"/>
            <a:ext cx="491083" cy="47369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solidFill>
                <a:schemeClr val="tx1"/>
              </a:solidFill>
            </a:endParaRPr>
          </a:p>
        </p:txBody>
      </p:sp>
      <p:sp>
        <p:nvSpPr>
          <p:cNvPr id="24" name="Rectangle 23"/>
          <p:cNvSpPr/>
          <p:nvPr/>
        </p:nvSpPr>
        <p:spPr>
          <a:xfrm>
            <a:off x="2759707" y="2451565"/>
            <a:ext cx="491083" cy="47369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solidFill>
                <a:schemeClr val="tx1"/>
              </a:solidFill>
            </a:endParaRPr>
          </a:p>
        </p:txBody>
      </p:sp>
      <p:sp>
        <p:nvSpPr>
          <p:cNvPr id="25" name="Rectangle 24"/>
          <p:cNvSpPr/>
          <p:nvPr/>
        </p:nvSpPr>
        <p:spPr>
          <a:xfrm>
            <a:off x="7456242" y="2434927"/>
            <a:ext cx="491083" cy="47369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solidFill>
                <a:schemeClr val="tx1"/>
              </a:solidFill>
            </a:endParaRPr>
          </a:p>
        </p:txBody>
      </p:sp>
      <p:sp>
        <p:nvSpPr>
          <p:cNvPr id="26" name="ZoneTexte 25"/>
          <p:cNvSpPr txBox="1"/>
          <p:nvPr/>
        </p:nvSpPr>
        <p:spPr>
          <a:xfrm>
            <a:off x="629172" y="1246353"/>
            <a:ext cx="2672441" cy="369332"/>
          </a:xfrm>
          <a:prstGeom prst="rect">
            <a:avLst/>
          </a:prstGeom>
          <a:noFill/>
        </p:spPr>
        <p:txBody>
          <a:bodyPr wrap="square" rtlCol="0">
            <a:spAutoFit/>
          </a:bodyPr>
          <a:lstStyle/>
          <a:p>
            <a:r>
              <a:rPr lang="en-IE" b="1" dirty="0">
                <a:solidFill>
                  <a:schemeClr val="bg1"/>
                </a:solidFill>
              </a:rPr>
              <a:t>GRACE</a:t>
            </a:r>
            <a:endParaRPr lang="fr-FR" b="1" dirty="0">
              <a:solidFill>
                <a:schemeClr val="bg1"/>
              </a:solidFill>
            </a:endParaRPr>
          </a:p>
        </p:txBody>
      </p:sp>
      <p:sp>
        <p:nvSpPr>
          <p:cNvPr id="27" name="ZoneTexte 26"/>
          <p:cNvSpPr txBox="1"/>
          <p:nvPr/>
        </p:nvSpPr>
        <p:spPr>
          <a:xfrm>
            <a:off x="7051236" y="1252866"/>
            <a:ext cx="2672441" cy="369332"/>
          </a:xfrm>
          <a:prstGeom prst="rect">
            <a:avLst/>
          </a:prstGeom>
          <a:noFill/>
        </p:spPr>
        <p:txBody>
          <a:bodyPr wrap="square" rtlCol="0">
            <a:spAutoFit/>
          </a:bodyPr>
          <a:lstStyle/>
          <a:p>
            <a:r>
              <a:rPr lang="en-IE" b="1" dirty="0" err="1">
                <a:solidFill>
                  <a:schemeClr val="bg1"/>
                </a:solidFill>
              </a:rPr>
              <a:t>Modèle</a:t>
            </a:r>
            <a:endParaRPr lang="fr-FR" b="1" dirty="0">
              <a:solidFill>
                <a:schemeClr val="bg1"/>
              </a:solidFill>
            </a:endParaRPr>
          </a:p>
        </p:txBody>
      </p:sp>
      <p:sp>
        <p:nvSpPr>
          <p:cNvPr id="28" name="ZoneTexte 27"/>
          <p:cNvSpPr txBox="1"/>
          <p:nvPr/>
        </p:nvSpPr>
        <p:spPr>
          <a:xfrm>
            <a:off x="7377167" y="4654271"/>
            <a:ext cx="2672441" cy="369332"/>
          </a:xfrm>
          <a:prstGeom prst="rect">
            <a:avLst/>
          </a:prstGeom>
          <a:noFill/>
        </p:spPr>
        <p:txBody>
          <a:bodyPr wrap="square" rtlCol="0">
            <a:spAutoFit/>
          </a:bodyPr>
          <a:lstStyle/>
          <a:p>
            <a:r>
              <a:rPr lang="en-IE" b="1" dirty="0">
                <a:solidFill>
                  <a:schemeClr val="bg1"/>
                </a:solidFill>
              </a:rPr>
              <a:t>GRACE </a:t>
            </a:r>
            <a:r>
              <a:rPr lang="en-IE" b="1" dirty="0" err="1">
                <a:solidFill>
                  <a:schemeClr val="bg1"/>
                </a:solidFill>
              </a:rPr>
              <a:t>corrigé</a:t>
            </a:r>
            <a:endParaRPr lang="fr-FR" b="1" dirty="0">
              <a:solidFill>
                <a:schemeClr val="bg1"/>
              </a:solidFill>
            </a:endParaRPr>
          </a:p>
        </p:txBody>
      </p:sp>
    </p:spTree>
    <p:extLst>
      <p:ext uri="{BB962C8B-B14F-4D97-AF65-F5344CB8AC3E}">
        <p14:creationId xmlns:p14="http://schemas.microsoft.com/office/powerpoint/2010/main" val="47379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53246</TotalTime>
  <Words>1684</Words>
  <Application>Microsoft Office PowerPoint</Application>
  <PresentationFormat>Affichage à l'écran (4:3)</PresentationFormat>
  <Paragraphs>402</Paragraphs>
  <Slides>28</Slides>
  <Notes>22</Notes>
  <HiddenSlides>15</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28</vt:i4>
      </vt:variant>
    </vt:vector>
  </HeadingPairs>
  <TitlesOfParts>
    <vt:vector size="38" baseType="lpstr">
      <vt:lpstr>ＭＳ Ｐゴシック</vt:lpstr>
      <vt:lpstr>Arial</vt:lpstr>
      <vt:lpstr>Calibri</vt:lpstr>
      <vt:lpstr>Calibri Light</vt:lpstr>
      <vt:lpstr>Century</vt:lpstr>
      <vt:lpstr>Courier New</vt:lpstr>
      <vt:lpstr>MS Mincho</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Pons Michaël</dc:creator>
  <cp:lastModifiedBy>Pons Michaël</cp:lastModifiedBy>
  <cp:revision>524</cp:revision>
  <dcterms:created xsi:type="dcterms:W3CDTF">2016-12-03T16:42:52Z</dcterms:created>
  <dcterms:modified xsi:type="dcterms:W3CDTF">2017-06-20T11:52:12Z</dcterms:modified>
</cp:coreProperties>
</file>